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378950" cy="1124108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2A8A"/>
    <a:srgbClr val="4C21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p:cViewPr varScale="1">
        <p:scale>
          <a:sx n="69" d="100"/>
          <a:sy n="69" d="100"/>
        </p:scale>
        <p:origin x="-654" y="-102"/>
      </p:cViewPr>
      <p:guideLst>
        <p:guide orient="horz" pos="3540"/>
        <p:guide pos="295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DBAC8F-0EC4-4012-B169-D19A57F1EF37}" type="datetimeFigureOut">
              <a:rPr lang="en-US" smtClean="0"/>
              <a:t>1/20/2016</a:t>
            </a:fld>
            <a:endParaRPr lang="en-US" dirty="0"/>
          </a:p>
        </p:txBody>
      </p:sp>
      <p:sp>
        <p:nvSpPr>
          <p:cNvPr id="4" name="Slide Image Placeholder 3"/>
          <p:cNvSpPr>
            <a:spLocks noGrp="1" noRot="1" noChangeAspect="1"/>
          </p:cNvSpPr>
          <p:nvPr>
            <p:ph type="sldImg" idx="2"/>
          </p:nvPr>
        </p:nvSpPr>
        <p:spPr>
          <a:xfrm>
            <a:off x="1998663" y="685800"/>
            <a:ext cx="286067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1F7AD-B7B9-4D78-8707-1A78C1BC8618}" type="slidenum">
              <a:rPr lang="en-US" smtClean="0"/>
              <a:t>‹#›</a:t>
            </a:fld>
            <a:endParaRPr lang="en-US" dirty="0"/>
          </a:p>
        </p:txBody>
      </p:sp>
    </p:spTree>
    <p:extLst>
      <p:ext uri="{BB962C8B-B14F-4D97-AF65-F5344CB8AC3E}">
        <p14:creationId xmlns:p14="http://schemas.microsoft.com/office/powerpoint/2010/main" val="170791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a:t>
            </a:fld>
            <a:endParaRPr lang="en-US" dirty="0"/>
          </a:p>
        </p:txBody>
      </p:sp>
    </p:spTree>
    <p:extLst>
      <p:ext uri="{BB962C8B-B14F-4D97-AF65-F5344CB8AC3E}">
        <p14:creationId xmlns:p14="http://schemas.microsoft.com/office/powerpoint/2010/main" val="332680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10</a:t>
            </a:fld>
            <a:endParaRPr lang="en-US" dirty="0"/>
          </a:p>
        </p:txBody>
      </p:sp>
    </p:spTree>
    <p:extLst>
      <p:ext uri="{BB962C8B-B14F-4D97-AF65-F5344CB8AC3E}">
        <p14:creationId xmlns:p14="http://schemas.microsoft.com/office/powerpoint/2010/main" val="3830755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11</a:t>
            </a:fld>
            <a:endParaRPr lang="en-US" dirty="0"/>
          </a:p>
        </p:txBody>
      </p:sp>
    </p:spTree>
    <p:extLst>
      <p:ext uri="{BB962C8B-B14F-4D97-AF65-F5344CB8AC3E}">
        <p14:creationId xmlns:p14="http://schemas.microsoft.com/office/powerpoint/2010/main" val="2624046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12</a:t>
            </a:fld>
            <a:endParaRPr lang="en-US" dirty="0"/>
          </a:p>
        </p:txBody>
      </p:sp>
    </p:spTree>
    <p:extLst>
      <p:ext uri="{BB962C8B-B14F-4D97-AF65-F5344CB8AC3E}">
        <p14:creationId xmlns:p14="http://schemas.microsoft.com/office/powerpoint/2010/main" val="11571149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13</a:t>
            </a:fld>
            <a:endParaRPr lang="en-US" dirty="0"/>
          </a:p>
        </p:txBody>
      </p:sp>
    </p:spTree>
    <p:extLst>
      <p:ext uri="{BB962C8B-B14F-4D97-AF65-F5344CB8AC3E}">
        <p14:creationId xmlns:p14="http://schemas.microsoft.com/office/powerpoint/2010/main" val="26405696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14</a:t>
            </a:fld>
            <a:endParaRPr lang="en-US" dirty="0"/>
          </a:p>
        </p:txBody>
      </p:sp>
    </p:spTree>
    <p:extLst>
      <p:ext uri="{BB962C8B-B14F-4D97-AF65-F5344CB8AC3E}">
        <p14:creationId xmlns:p14="http://schemas.microsoft.com/office/powerpoint/2010/main" val="2182605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15</a:t>
            </a:fld>
            <a:endParaRPr lang="en-US" dirty="0"/>
          </a:p>
        </p:txBody>
      </p:sp>
    </p:spTree>
    <p:extLst>
      <p:ext uri="{BB962C8B-B14F-4D97-AF65-F5344CB8AC3E}">
        <p14:creationId xmlns:p14="http://schemas.microsoft.com/office/powerpoint/2010/main" val="16317637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16</a:t>
            </a:fld>
            <a:endParaRPr lang="en-US" dirty="0"/>
          </a:p>
        </p:txBody>
      </p:sp>
    </p:spTree>
    <p:extLst>
      <p:ext uri="{BB962C8B-B14F-4D97-AF65-F5344CB8AC3E}">
        <p14:creationId xmlns:p14="http://schemas.microsoft.com/office/powerpoint/2010/main" val="15408743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17</a:t>
            </a:fld>
            <a:endParaRPr lang="en-US" dirty="0"/>
          </a:p>
        </p:txBody>
      </p:sp>
    </p:spTree>
    <p:extLst>
      <p:ext uri="{BB962C8B-B14F-4D97-AF65-F5344CB8AC3E}">
        <p14:creationId xmlns:p14="http://schemas.microsoft.com/office/powerpoint/2010/main" val="249751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18</a:t>
            </a:fld>
            <a:endParaRPr lang="en-US" dirty="0"/>
          </a:p>
        </p:txBody>
      </p:sp>
    </p:spTree>
    <p:extLst>
      <p:ext uri="{BB962C8B-B14F-4D97-AF65-F5344CB8AC3E}">
        <p14:creationId xmlns:p14="http://schemas.microsoft.com/office/powerpoint/2010/main" val="2730659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19</a:t>
            </a:fld>
            <a:endParaRPr lang="en-US" dirty="0"/>
          </a:p>
        </p:txBody>
      </p:sp>
    </p:spTree>
    <p:extLst>
      <p:ext uri="{BB962C8B-B14F-4D97-AF65-F5344CB8AC3E}">
        <p14:creationId xmlns:p14="http://schemas.microsoft.com/office/powerpoint/2010/main" val="427525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a:t>
            </a:fld>
            <a:endParaRPr lang="en-US" dirty="0"/>
          </a:p>
        </p:txBody>
      </p:sp>
    </p:spTree>
    <p:extLst>
      <p:ext uri="{BB962C8B-B14F-4D97-AF65-F5344CB8AC3E}">
        <p14:creationId xmlns:p14="http://schemas.microsoft.com/office/powerpoint/2010/main" val="24383530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20</a:t>
            </a:fld>
            <a:endParaRPr lang="en-US" dirty="0"/>
          </a:p>
        </p:txBody>
      </p:sp>
    </p:spTree>
    <p:extLst>
      <p:ext uri="{BB962C8B-B14F-4D97-AF65-F5344CB8AC3E}">
        <p14:creationId xmlns:p14="http://schemas.microsoft.com/office/powerpoint/2010/main" val="2982354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21</a:t>
            </a:fld>
            <a:endParaRPr lang="en-US" dirty="0"/>
          </a:p>
        </p:txBody>
      </p:sp>
    </p:spTree>
    <p:extLst>
      <p:ext uri="{BB962C8B-B14F-4D97-AF65-F5344CB8AC3E}">
        <p14:creationId xmlns:p14="http://schemas.microsoft.com/office/powerpoint/2010/main" val="2336184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22</a:t>
            </a:fld>
            <a:endParaRPr lang="en-US" dirty="0"/>
          </a:p>
        </p:txBody>
      </p:sp>
    </p:spTree>
    <p:extLst>
      <p:ext uri="{BB962C8B-B14F-4D97-AF65-F5344CB8AC3E}">
        <p14:creationId xmlns:p14="http://schemas.microsoft.com/office/powerpoint/2010/main" val="1670767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23</a:t>
            </a:fld>
            <a:endParaRPr lang="en-US" dirty="0"/>
          </a:p>
        </p:txBody>
      </p:sp>
    </p:spTree>
    <p:extLst>
      <p:ext uri="{BB962C8B-B14F-4D97-AF65-F5344CB8AC3E}">
        <p14:creationId xmlns:p14="http://schemas.microsoft.com/office/powerpoint/2010/main" val="38001458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24</a:t>
            </a:fld>
            <a:endParaRPr lang="en-US" dirty="0"/>
          </a:p>
        </p:txBody>
      </p:sp>
    </p:spTree>
    <p:extLst>
      <p:ext uri="{BB962C8B-B14F-4D97-AF65-F5344CB8AC3E}">
        <p14:creationId xmlns:p14="http://schemas.microsoft.com/office/powerpoint/2010/main" val="2030351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25</a:t>
            </a:fld>
            <a:endParaRPr lang="en-US" dirty="0"/>
          </a:p>
        </p:txBody>
      </p:sp>
    </p:spTree>
    <p:extLst>
      <p:ext uri="{BB962C8B-B14F-4D97-AF65-F5344CB8AC3E}">
        <p14:creationId xmlns:p14="http://schemas.microsoft.com/office/powerpoint/2010/main" val="5341122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26</a:t>
            </a:fld>
            <a:endParaRPr lang="en-US" dirty="0"/>
          </a:p>
        </p:txBody>
      </p:sp>
    </p:spTree>
    <p:extLst>
      <p:ext uri="{BB962C8B-B14F-4D97-AF65-F5344CB8AC3E}">
        <p14:creationId xmlns:p14="http://schemas.microsoft.com/office/powerpoint/2010/main" val="3331184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27</a:t>
            </a:fld>
            <a:endParaRPr lang="en-US" dirty="0"/>
          </a:p>
        </p:txBody>
      </p:sp>
    </p:spTree>
    <p:extLst>
      <p:ext uri="{BB962C8B-B14F-4D97-AF65-F5344CB8AC3E}">
        <p14:creationId xmlns:p14="http://schemas.microsoft.com/office/powerpoint/2010/main" val="1094595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28</a:t>
            </a:fld>
            <a:endParaRPr lang="en-US" dirty="0"/>
          </a:p>
        </p:txBody>
      </p:sp>
    </p:spTree>
    <p:extLst>
      <p:ext uri="{BB962C8B-B14F-4D97-AF65-F5344CB8AC3E}">
        <p14:creationId xmlns:p14="http://schemas.microsoft.com/office/powerpoint/2010/main" val="42419329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29</a:t>
            </a:fld>
            <a:endParaRPr lang="en-US" dirty="0"/>
          </a:p>
        </p:txBody>
      </p:sp>
    </p:spTree>
    <p:extLst>
      <p:ext uri="{BB962C8B-B14F-4D97-AF65-F5344CB8AC3E}">
        <p14:creationId xmlns:p14="http://schemas.microsoft.com/office/powerpoint/2010/main" val="2824594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a:t>
            </a:fld>
            <a:endParaRPr lang="en-US" dirty="0"/>
          </a:p>
        </p:txBody>
      </p:sp>
    </p:spTree>
    <p:extLst>
      <p:ext uri="{BB962C8B-B14F-4D97-AF65-F5344CB8AC3E}">
        <p14:creationId xmlns:p14="http://schemas.microsoft.com/office/powerpoint/2010/main" val="2325785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30</a:t>
            </a:fld>
            <a:endParaRPr lang="en-US" dirty="0"/>
          </a:p>
        </p:txBody>
      </p:sp>
    </p:spTree>
    <p:extLst>
      <p:ext uri="{BB962C8B-B14F-4D97-AF65-F5344CB8AC3E}">
        <p14:creationId xmlns:p14="http://schemas.microsoft.com/office/powerpoint/2010/main" val="20292323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31</a:t>
            </a:fld>
            <a:endParaRPr lang="en-US" dirty="0"/>
          </a:p>
        </p:txBody>
      </p:sp>
    </p:spTree>
    <p:extLst>
      <p:ext uri="{BB962C8B-B14F-4D97-AF65-F5344CB8AC3E}">
        <p14:creationId xmlns:p14="http://schemas.microsoft.com/office/powerpoint/2010/main" val="7591825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32</a:t>
            </a:fld>
            <a:endParaRPr lang="en-US" dirty="0"/>
          </a:p>
        </p:txBody>
      </p:sp>
    </p:spTree>
    <p:extLst>
      <p:ext uri="{BB962C8B-B14F-4D97-AF65-F5344CB8AC3E}">
        <p14:creationId xmlns:p14="http://schemas.microsoft.com/office/powerpoint/2010/main" val="2562649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33</a:t>
            </a:fld>
            <a:endParaRPr lang="en-US" dirty="0"/>
          </a:p>
        </p:txBody>
      </p:sp>
    </p:spTree>
    <p:extLst>
      <p:ext uri="{BB962C8B-B14F-4D97-AF65-F5344CB8AC3E}">
        <p14:creationId xmlns:p14="http://schemas.microsoft.com/office/powerpoint/2010/main" val="32951361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34</a:t>
            </a:fld>
            <a:endParaRPr lang="en-US" dirty="0"/>
          </a:p>
        </p:txBody>
      </p:sp>
    </p:spTree>
    <p:extLst>
      <p:ext uri="{BB962C8B-B14F-4D97-AF65-F5344CB8AC3E}">
        <p14:creationId xmlns:p14="http://schemas.microsoft.com/office/powerpoint/2010/main" val="16538681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35</a:t>
            </a:fld>
            <a:endParaRPr lang="en-US" dirty="0"/>
          </a:p>
        </p:txBody>
      </p:sp>
    </p:spTree>
    <p:extLst>
      <p:ext uri="{BB962C8B-B14F-4D97-AF65-F5344CB8AC3E}">
        <p14:creationId xmlns:p14="http://schemas.microsoft.com/office/powerpoint/2010/main" val="4218179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36</a:t>
            </a:fld>
            <a:endParaRPr lang="en-US" dirty="0"/>
          </a:p>
        </p:txBody>
      </p:sp>
    </p:spTree>
    <p:extLst>
      <p:ext uri="{BB962C8B-B14F-4D97-AF65-F5344CB8AC3E}">
        <p14:creationId xmlns:p14="http://schemas.microsoft.com/office/powerpoint/2010/main" val="3571457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37</a:t>
            </a:fld>
            <a:endParaRPr lang="en-US" dirty="0"/>
          </a:p>
        </p:txBody>
      </p:sp>
    </p:spTree>
    <p:extLst>
      <p:ext uri="{BB962C8B-B14F-4D97-AF65-F5344CB8AC3E}">
        <p14:creationId xmlns:p14="http://schemas.microsoft.com/office/powerpoint/2010/main" val="32731902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38</a:t>
            </a:fld>
            <a:endParaRPr lang="en-US" dirty="0"/>
          </a:p>
        </p:txBody>
      </p:sp>
    </p:spTree>
    <p:extLst>
      <p:ext uri="{BB962C8B-B14F-4D97-AF65-F5344CB8AC3E}">
        <p14:creationId xmlns:p14="http://schemas.microsoft.com/office/powerpoint/2010/main" val="3689049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39</a:t>
            </a:fld>
            <a:endParaRPr lang="en-US" dirty="0"/>
          </a:p>
        </p:txBody>
      </p:sp>
    </p:spTree>
    <p:extLst>
      <p:ext uri="{BB962C8B-B14F-4D97-AF65-F5344CB8AC3E}">
        <p14:creationId xmlns:p14="http://schemas.microsoft.com/office/powerpoint/2010/main" val="62623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a:t>
            </a:fld>
            <a:endParaRPr lang="en-US" dirty="0"/>
          </a:p>
        </p:txBody>
      </p:sp>
    </p:spTree>
    <p:extLst>
      <p:ext uri="{BB962C8B-B14F-4D97-AF65-F5344CB8AC3E}">
        <p14:creationId xmlns:p14="http://schemas.microsoft.com/office/powerpoint/2010/main" val="27375448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40</a:t>
            </a:fld>
            <a:endParaRPr lang="en-US" dirty="0"/>
          </a:p>
        </p:txBody>
      </p:sp>
    </p:spTree>
    <p:extLst>
      <p:ext uri="{BB962C8B-B14F-4D97-AF65-F5344CB8AC3E}">
        <p14:creationId xmlns:p14="http://schemas.microsoft.com/office/powerpoint/2010/main" val="1516715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41</a:t>
            </a:fld>
            <a:endParaRPr lang="en-US" dirty="0"/>
          </a:p>
        </p:txBody>
      </p:sp>
    </p:spTree>
    <p:extLst>
      <p:ext uri="{BB962C8B-B14F-4D97-AF65-F5344CB8AC3E}">
        <p14:creationId xmlns:p14="http://schemas.microsoft.com/office/powerpoint/2010/main" val="31015982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42</a:t>
            </a:fld>
            <a:endParaRPr lang="en-US" dirty="0"/>
          </a:p>
        </p:txBody>
      </p:sp>
    </p:spTree>
    <p:extLst>
      <p:ext uri="{BB962C8B-B14F-4D97-AF65-F5344CB8AC3E}">
        <p14:creationId xmlns:p14="http://schemas.microsoft.com/office/powerpoint/2010/main" val="388643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43</a:t>
            </a:fld>
            <a:endParaRPr lang="en-US" dirty="0"/>
          </a:p>
        </p:txBody>
      </p:sp>
    </p:spTree>
    <p:extLst>
      <p:ext uri="{BB962C8B-B14F-4D97-AF65-F5344CB8AC3E}">
        <p14:creationId xmlns:p14="http://schemas.microsoft.com/office/powerpoint/2010/main" val="9518724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44</a:t>
            </a:fld>
            <a:endParaRPr lang="en-US" dirty="0"/>
          </a:p>
        </p:txBody>
      </p:sp>
    </p:spTree>
    <p:extLst>
      <p:ext uri="{BB962C8B-B14F-4D97-AF65-F5344CB8AC3E}">
        <p14:creationId xmlns:p14="http://schemas.microsoft.com/office/powerpoint/2010/main" val="2358220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45</a:t>
            </a:fld>
            <a:endParaRPr lang="en-US" dirty="0"/>
          </a:p>
        </p:txBody>
      </p:sp>
    </p:spTree>
    <p:extLst>
      <p:ext uri="{BB962C8B-B14F-4D97-AF65-F5344CB8AC3E}">
        <p14:creationId xmlns:p14="http://schemas.microsoft.com/office/powerpoint/2010/main" val="8408276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46</a:t>
            </a:fld>
            <a:endParaRPr lang="en-US" dirty="0"/>
          </a:p>
        </p:txBody>
      </p:sp>
    </p:spTree>
    <p:extLst>
      <p:ext uri="{BB962C8B-B14F-4D97-AF65-F5344CB8AC3E}">
        <p14:creationId xmlns:p14="http://schemas.microsoft.com/office/powerpoint/2010/main" val="20263765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47</a:t>
            </a:fld>
            <a:endParaRPr lang="en-US" dirty="0"/>
          </a:p>
        </p:txBody>
      </p:sp>
    </p:spTree>
    <p:extLst>
      <p:ext uri="{BB962C8B-B14F-4D97-AF65-F5344CB8AC3E}">
        <p14:creationId xmlns:p14="http://schemas.microsoft.com/office/powerpoint/2010/main" val="8583105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48</a:t>
            </a:fld>
            <a:endParaRPr lang="en-US" dirty="0"/>
          </a:p>
        </p:txBody>
      </p:sp>
    </p:spTree>
    <p:extLst>
      <p:ext uri="{BB962C8B-B14F-4D97-AF65-F5344CB8AC3E}">
        <p14:creationId xmlns:p14="http://schemas.microsoft.com/office/powerpoint/2010/main" val="9690746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49</a:t>
            </a:fld>
            <a:endParaRPr lang="en-US" dirty="0"/>
          </a:p>
        </p:txBody>
      </p:sp>
    </p:spTree>
    <p:extLst>
      <p:ext uri="{BB962C8B-B14F-4D97-AF65-F5344CB8AC3E}">
        <p14:creationId xmlns:p14="http://schemas.microsoft.com/office/powerpoint/2010/main" val="2138332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a:t>
            </a:fld>
            <a:endParaRPr lang="en-US" dirty="0"/>
          </a:p>
        </p:txBody>
      </p:sp>
    </p:spTree>
    <p:extLst>
      <p:ext uri="{BB962C8B-B14F-4D97-AF65-F5344CB8AC3E}">
        <p14:creationId xmlns:p14="http://schemas.microsoft.com/office/powerpoint/2010/main" val="3758248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50</a:t>
            </a:fld>
            <a:endParaRPr lang="en-US" dirty="0"/>
          </a:p>
        </p:txBody>
      </p:sp>
    </p:spTree>
    <p:extLst>
      <p:ext uri="{BB962C8B-B14F-4D97-AF65-F5344CB8AC3E}">
        <p14:creationId xmlns:p14="http://schemas.microsoft.com/office/powerpoint/2010/main" val="24175333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51</a:t>
            </a:fld>
            <a:endParaRPr lang="en-US" dirty="0"/>
          </a:p>
        </p:txBody>
      </p:sp>
    </p:spTree>
    <p:extLst>
      <p:ext uri="{BB962C8B-B14F-4D97-AF65-F5344CB8AC3E}">
        <p14:creationId xmlns:p14="http://schemas.microsoft.com/office/powerpoint/2010/main" val="247903231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52</a:t>
            </a:fld>
            <a:endParaRPr lang="en-US" dirty="0"/>
          </a:p>
        </p:txBody>
      </p:sp>
    </p:spTree>
    <p:extLst>
      <p:ext uri="{BB962C8B-B14F-4D97-AF65-F5344CB8AC3E}">
        <p14:creationId xmlns:p14="http://schemas.microsoft.com/office/powerpoint/2010/main" val="17170489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53</a:t>
            </a:fld>
            <a:endParaRPr lang="en-US" dirty="0"/>
          </a:p>
        </p:txBody>
      </p:sp>
    </p:spTree>
    <p:extLst>
      <p:ext uri="{BB962C8B-B14F-4D97-AF65-F5344CB8AC3E}">
        <p14:creationId xmlns:p14="http://schemas.microsoft.com/office/powerpoint/2010/main" val="32915149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54</a:t>
            </a:fld>
            <a:endParaRPr lang="en-US" dirty="0"/>
          </a:p>
        </p:txBody>
      </p:sp>
    </p:spTree>
    <p:extLst>
      <p:ext uri="{BB962C8B-B14F-4D97-AF65-F5344CB8AC3E}">
        <p14:creationId xmlns:p14="http://schemas.microsoft.com/office/powerpoint/2010/main" val="17838256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55</a:t>
            </a:fld>
            <a:endParaRPr lang="en-US" dirty="0"/>
          </a:p>
        </p:txBody>
      </p:sp>
    </p:spTree>
    <p:extLst>
      <p:ext uri="{BB962C8B-B14F-4D97-AF65-F5344CB8AC3E}">
        <p14:creationId xmlns:p14="http://schemas.microsoft.com/office/powerpoint/2010/main" val="18342123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56</a:t>
            </a:fld>
            <a:endParaRPr lang="en-US" dirty="0"/>
          </a:p>
        </p:txBody>
      </p:sp>
    </p:spTree>
    <p:extLst>
      <p:ext uri="{BB962C8B-B14F-4D97-AF65-F5344CB8AC3E}">
        <p14:creationId xmlns:p14="http://schemas.microsoft.com/office/powerpoint/2010/main" val="1043217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6</a:t>
            </a:fld>
            <a:endParaRPr lang="en-US" dirty="0"/>
          </a:p>
        </p:txBody>
      </p:sp>
    </p:spTree>
    <p:extLst>
      <p:ext uri="{BB962C8B-B14F-4D97-AF65-F5344CB8AC3E}">
        <p14:creationId xmlns:p14="http://schemas.microsoft.com/office/powerpoint/2010/main" val="782561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7</a:t>
            </a:fld>
            <a:endParaRPr lang="en-US" dirty="0"/>
          </a:p>
        </p:txBody>
      </p:sp>
    </p:spTree>
    <p:extLst>
      <p:ext uri="{BB962C8B-B14F-4D97-AF65-F5344CB8AC3E}">
        <p14:creationId xmlns:p14="http://schemas.microsoft.com/office/powerpoint/2010/main" val="1400843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8</a:t>
            </a:fld>
            <a:endParaRPr lang="en-US" dirty="0"/>
          </a:p>
        </p:txBody>
      </p:sp>
    </p:spTree>
    <p:extLst>
      <p:ext uri="{BB962C8B-B14F-4D97-AF65-F5344CB8AC3E}">
        <p14:creationId xmlns:p14="http://schemas.microsoft.com/office/powerpoint/2010/main" val="22832705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1F7AD-B7B9-4D78-8707-1A78C1BC8618}" type="slidenum">
              <a:rPr lang="en-US" smtClean="0"/>
              <a:t>9</a:t>
            </a:fld>
            <a:endParaRPr lang="en-US" dirty="0"/>
          </a:p>
        </p:txBody>
      </p:sp>
    </p:spTree>
    <p:extLst>
      <p:ext uri="{BB962C8B-B14F-4D97-AF65-F5344CB8AC3E}">
        <p14:creationId xmlns:p14="http://schemas.microsoft.com/office/powerpoint/2010/main" val="2776754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114411" y="124694"/>
            <a:ext cx="7772400" cy="10058400"/>
            <a:chOff x="58991" y="-1"/>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91" y="-1"/>
              <a:ext cx="7772400" cy="10058400"/>
            </a:xfrm>
            <a:prstGeom prst="rect">
              <a:avLst/>
            </a:prstGeom>
          </p:spPr>
        </p:pic>
        <p:sp>
          <p:nvSpPr>
            <p:cNvPr id="3" name="Rectangle 2"/>
            <p:cNvSpPr/>
            <p:nvPr/>
          </p:nvSpPr>
          <p:spPr>
            <a:xfrm>
              <a:off x="398215" y="499283"/>
              <a:ext cx="6445047" cy="754331"/>
            </a:xfrm>
            <a:prstGeom prst="rect">
              <a:avLst/>
            </a:prstGeom>
          </p:spPr>
          <p:txBody>
            <a:bodyPr wrap="none" lIns="0" tIns="0" rIns="0" bIns="0">
              <a:noAutofit/>
            </a:bodyPr>
            <a:lstStyle/>
            <a:p>
              <a:pPr indent="0" algn="ctr">
                <a:spcAft>
                  <a:spcPts val="19950"/>
                </a:spcAft>
              </a:pPr>
              <a:r>
                <a:rPr lang="pt-BR" sz="5400" b="1" spc="-50" dirty="0" smtClean="0">
                  <a:solidFill>
                    <a:schemeClr val="bg1"/>
                  </a:solidFill>
                  <a:effectLst>
                    <a:glow rad="444500">
                      <a:schemeClr val="accent4">
                        <a:lumMod val="50000"/>
                      </a:schemeClr>
                    </a:glow>
                  </a:effectLst>
                  <a:latin typeface="Calibri"/>
                </a:rPr>
                <a:t>DOWNHOLE PRODUCTS</a:t>
              </a:r>
              <a:endParaRPr lang="pt-BR" sz="5400" b="1" spc="-50" dirty="0">
                <a:solidFill>
                  <a:schemeClr val="bg1"/>
                </a:solidFill>
                <a:effectLst>
                  <a:glow rad="444500">
                    <a:schemeClr val="accent4">
                      <a:lumMod val="50000"/>
                    </a:schemeClr>
                  </a:glow>
                </a:effectLst>
                <a:latin typeface="Calibri"/>
              </a:endParaRPr>
            </a:p>
          </p:txBody>
        </p:sp>
        <p:sp>
          <p:nvSpPr>
            <p:cNvPr id="4" name="Rectangle 3"/>
            <p:cNvSpPr/>
            <p:nvPr/>
          </p:nvSpPr>
          <p:spPr>
            <a:xfrm>
              <a:off x="943897" y="4613591"/>
              <a:ext cx="5737122" cy="1536487"/>
            </a:xfrm>
            <a:prstGeom prst="rect">
              <a:avLst/>
            </a:prstGeom>
          </p:spPr>
          <p:txBody>
            <a:bodyPr lIns="0" tIns="0" rIns="0" bIns="0">
              <a:noAutofit/>
            </a:bodyPr>
            <a:lstStyle/>
            <a:p>
              <a:pPr indent="0" algn="ctr">
                <a:lnSpc>
                  <a:spcPts val="4272"/>
                </a:lnSpc>
                <a:spcBef>
                  <a:spcPts val="19950"/>
                </a:spcBef>
                <a:spcAft>
                  <a:spcPts val="18270"/>
                </a:spcAft>
              </a:pPr>
              <a:r>
                <a:rPr lang="pt-BR" sz="3500" spc="-50" dirty="0" smtClean="0">
                  <a:solidFill>
                    <a:schemeClr val="bg1"/>
                  </a:solidFill>
                  <a:effectLst>
                    <a:glow rad="406400">
                      <a:schemeClr val="accent4">
                        <a:lumMod val="75000"/>
                      </a:schemeClr>
                    </a:glow>
                  </a:effectLst>
                  <a:latin typeface="Calibri"/>
                </a:rPr>
                <a:t>Acessórios para </a:t>
              </a:r>
              <a:r>
                <a:rPr lang="pt-BR" sz="3600" spc="-50" dirty="0" smtClean="0">
                  <a:solidFill>
                    <a:schemeClr val="bg1"/>
                  </a:solidFill>
                  <a:effectLst>
                    <a:glow rad="406400">
                      <a:schemeClr val="accent4">
                        <a:lumMod val="75000"/>
                      </a:schemeClr>
                    </a:glow>
                  </a:effectLst>
                  <a:latin typeface="Calibri"/>
                </a:rPr>
                <a:t>revestimento</a:t>
              </a:r>
              <a:r>
                <a:rPr lang="pt-BR" sz="3500" spc="-50" dirty="0" smtClean="0">
                  <a:solidFill>
                    <a:schemeClr val="bg1"/>
                  </a:solidFill>
                  <a:effectLst>
                    <a:glow rad="406400">
                      <a:schemeClr val="accent4">
                        <a:lumMod val="75000"/>
                      </a:schemeClr>
                    </a:glow>
                  </a:effectLst>
                  <a:latin typeface="Calibri"/>
                </a:rPr>
                <a:t> e Ferramentas para completação</a:t>
              </a:r>
              <a:endParaRPr lang="pt-BR" sz="3500" spc="-50" dirty="0">
                <a:solidFill>
                  <a:schemeClr val="bg1"/>
                </a:solidFill>
                <a:effectLst>
                  <a:glow rad="406400">
                    <a:schemeClr val="accent4">
                      <a:lumMod val="75000"/>
                    </a:schemeClr>
                  </a:glow>
                </a:effectLst>
                <a:latin typeface="Calibri"/>
              </a:endParaRPr>
            </a:p>
          </p:txBody>
        </p:sp>
        <p:sp>
          <p:nvSpPr>
            <p:cNvPr id="5" name="Rectangle 4"/>
            <p:cNvSpPr/>
            <p:nvPr/>
          </p:nvSpPr>
          <p:spPr>
            <a:xfrm>
              <a:off x="226049" y="8988655"/>
              <a:ext cx="6882679" cy="682752"/>
            </a:xfrm>
            <a:prstGeom prst="rect">
              <a:avLst/>
            </a:prstGeom>
          </p:spPr>
          <p:txBody>
            <a:bodyPr wrap="none" lIns="0" tIns="0" rIns="0" bIns="0">
              <a:noAutofit/>
            </a:bodyPr>
            <a:lstStyle/>
            <a:p>
              <a:pPr marL="290068" indent="0" algn="ctr">
                <a:spcBef>
                  <a:spcPts val="18270"/>
                </a:spcBef>
              </a:pPr>
              <a:r>
                <a:rPr lang="pt-BR" sz="3600" spc="-50" dirty="0" smtClean="0">
                  <a:solidFill>
                    <a:schemeClr val="bg1"/>
                  </a:solidFill>
                  <a:effectLst>
                    <a:glow rad="444500">
                      <a:schemeClr val="accent4">
                        <a:lumMod val="50000"/>
                      </a:schemeClr>
                    </a:glow>
                  </a:effectLst>
                  <a:latin typeface="Calibri"/>
                </a:rPr>
                <a:t>Guia de informações de produtos</a:t>
              </a:r>
              <a:endParaRPr lang="pt-BR" sz="3600" spc="-50" dirty="0">
                <a:solidFill>
                  <a:schemeClr val="bg1"/>
                </a:solidFill>
                <a:effectLst>
                  <a:glow rad="444500">
                    <a:schemeClr val="accent4">
                      <a:lumMod val="50000"/>
                    </a:schemeClr>
                  </a:glow>
                </a:effectLst>
                <a:latin typeface="Calibri"/>
              </a:endParaRPr>
            </a:p>
          </p:txBody>
        </p:sp>
      </p:gr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1" y="0"/>
            <a:ext cx="7772401" cy="10058400"/>
            <a:chOff x="-1" y="0"/>
            <a:chExt cx="7772401"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4904" y="505968"/>
              <a:ext cx="3261360" cy="34747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PEN-O-TRATOR ™</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 y="1147191"/>
              <a:ext cx="3476625" cy="2472309"/>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859536" y="1255776"/>
              <a:ext cx="5815584" cy="1082040"/>
            </a:xfrm>
            <a:prstGeom prst="rect">
              <a:avLst/>
            </a:prstGeom>
          </p:spPr>
          <p:txBody>
            <a:bodyPr lIns="0" tIns="0" rIns="0" bIns="0">
              <a:noAutofit/>
            </a:bodyPr>
            <a:lstStyle/>
            <a:p>
              <a:pPr marL="3175" marR="330200" algn="just">
                <a:lnSpc>
                  <a:spcPts val="1752"/>
                </a:lnSpc>
                <a:spcBef>
                  <a:spcPts val="2940"/>
                </a:spcBef>
                <a:spcAft>
                  <a:spcPts val="3570"/>
                </a:spcAft>
              </a:pPr>
              <a:r>
                <a:rPr lang="pt-BR" sz="1200" dirty="0" smtClean="0">
                  <a:latin typeface="Arial" panose="020B0604020202020204" pitchFamily="34" charset="0"/>
                  <a:cs typeface="Arial" panose="020B0604020202020204" pitchFamily="34" charset="0"/>
                </a:rPr>
                <a:t>A sapata de alargador Pen-O-Trator™ foi especificamente desenvolvida para ajudar a instalar revestimentos, liners ou telas nos casos em que a operadora possa se deparar com possíveis condições difíceis no poço, tais como xisto expandido, ressaltos e áreas erodidas no poço.</a:t>
              </a:r>
              <a:endParaRPr lang="pt-BR" sz="1200" dirty="0">
                <a:latin typeface="Arial" panose="020B0604020202020204" pitchFamily="34" charset="0"/>
                <a:cs typeface="Arial" panose="020B0604020202020204" pitchFamily="34" charset="0"/>
              </a:endParaRPr>
            </a:p>
          </p:txBody>
        </p:sp>
        <p:sp>
          <p:nvSpPr>
            <p:cNvPr id="7" name="Rectangle 6"/>
            <p:cNvSpPr/>
            <p:nvPr/>
          </p:nvSpPr>
          <p:spPr>
            <a:xfrm>
              <a:off x="-1" y="5295014"/>
              <a:ext cx="1956391" cy="2719277"/>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746758" y="2782823"/>
              <a:ext cx="4365569" cy="5072703"/>
            </a:xfrm>
            <a:prstGeom prst="rect">
              <a:avLst/>
            </a:prstGeom>
          </p:spPr>
          <p:txBody>
            <a:bodyPr lIns="0" tIns="0" rIns="0" bIns="0">
              <a:noAutofit/>
            </a:bodyPr>
            <a:lstStyle/>
            <a:p>
              <a:pPr marL="111125">
                <a:lnSpc>
                  <a:spcPts val="1752"/>
                </a:lnSpc>
              </a:pPr>
              <a:r>
                <a:rPr lang="pt-BR" sz="1200" b="1" u="sng" dirty="0" smtClean="0">
                  <a:latin typeface="Arial" panose="020B0604020202020204" pitchFamily="34" charset="0"/>
                  <a:cs typeface="Arial" panose="020B0604020202020204" pitchFamily="34" charset="0"/>
                </a:rPr>
                <a:t>Características</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Estrutura de corte com coroa de vídia favorável ao revestimento</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Lâminas esquerdas antiagressivas que minimizam o torque</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Estrutura de corte de 360° que facilita o alargamento além de obstruções, com ou sem rotação</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Ponta-guia excêntrica orientada para o furo do poço, que contorna formações problemáticas</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Ponta-guia de alumínio EZI-drill para ajudar a remover cimento residual sem comprometer a resistência da ponta</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Orifícios de fluxo com área de fluxo de 360°</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de corpo liso, ajuda a reduzir a ECD</a:t>
              </a:r>
            </a:p>
            <a:p>
              <a:pPr marL="261938" indent="-95250">
                <a:lnSpc>
                  <a:spcPts val="1752"/>
                </a:lnSpc>
                <a:buFont typeface="Arial" pitchFamily="34" charset="0"/>
                <a:buChar char="•"/>
              </a:pPr>
              <a:endParaRPr lang="pt-BR" sz="1200" b="1" u="sng" dirty="0" smtClean="0">
                <a:latin typeface="Arial" panose="020B0604020202020204" pitchFamily="34" charset="0"/>
                <a:cs typeface="Arial" panose="020B0604020202020204" pitchFamily="34" charset="0"/>
              </a:endParaRPr>
            </a:p>
            <a:p>
              <a:pPr marL="166688">
                <a:lnSpc>
                  <a:spcPts val="1752"/>
                </a:lnSpc>
              </a:pPr>
              <a:r>
                <a:rPr lang="pt-BR" sz="1200" b="1" u="sng" dirty="0" smtClean="0">
                  <a:latin typeface="Arial" panose="020B0604020202020204" pitchFamily="34" charset="0"/>
                  <a:cs typeface="Arial" panose="020B0604020202020204" pitchFamily="34" charset="0"/>
                </a:rPr>
                <a:t>Opções</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Sistema de válvula única e dupla disponível</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Sistema de autoaenchimento disponível</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Válvulas de 5.000 e 10.000 PSI</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Opções de ponta concêntrica e outros tipos disponíveis</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Todas as conexões API e premium disponíveis</a:t>
              </a:r>
            </a:p>
            <a:p>
              <a:pPr marL="261938" indent="-95250">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Todos os graus de material de revestimento disponíveis</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780288" y="1176528"/>
              <a:ext cx="5958840" cy="1780032"/>
            </a:xfrm>
            <a:prstGeom prst="rect">
              <a:avLst/>
            </a:prstGeom>
            <a:solidFill>
              <a:schemeClr val="bg1"/>
            </a:solidFill>
          </p:spPr>
          <p:txBody>
            <a:bodyPr lIns="0" tIns="0" rIns="0" bIns="0">
              <a:noAutofit/>
            </a:bodyPr>
            <a:lstStyle/>
            <a:p>
              <a:pPr marL="166624" marR="393700" indent="0" algn="just">
                <a:lnSpc>
                  <a:spcPts val="1752"/>
                </a:lnSpc>
                <a:spcAft>
                  <a:spcPts val="3360"/>
                </a:spcAft>
              </a:pPr>
              <a:r>
                <a:rPr lang="pt-BR" sz="1200" dirty="0" smtClean="0">
                  <a:latin typeface="Arial" panose="020B0604020202020204" pitchFamily="34" charset="0"/>
                  <a:cs typeface="Arial" panose="020B0604020202020204" pitchFamily="34" charset="0"/>
                </a:rPr>
                <a:t>A sapata de revestimento Pen-O-Trator™ pode ser fabricada sob medida para qualquer grau/peso de revestimento, e pode ser fornecida com ou sem roscas, de acordo com as necessidades do cliente. A válvula flutuante integrada é qualificada para API RP 10F CAT IIIC, e é instalada para atender à aplicação específica do cliente. A ponta EZI-Drill se destina suportar grandes pesos aplicados ao descer o revestimento até a TD (profundidade total). Durante o corte de cimento, o alumínio se quebra em pequenas lascas para evitar o aninhamento da broca e permitir um corte de cimento rápido.</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3883152" y="3553968"/>
              <a:ext cx="1511808" cy="167640"/>
            </a:xfrm>
            <a:prstGeom prst="rect">
              <a:avLst/>
            </a:prstGeom>
          </p:spPr>
          <p:txBody>
            <a:bodyPr wrap="none" lIns="0" tIns="0" rIns="0" bIns="0">
              <a:noAutofit/>
            </a:bodyPr>
            <a:lstStyle/>
            <a:p>
              <a:pPr marL="73660" indent="0">
                <a:spcBef>
                  <a:spcPts val="3360"/>
                </a:spcBef>
                <a:spcAft>
                  <a:spcPts val="1260"/>
                </a:spcAft>
              </a:pPr>
              <a:r>
                <a:rPr lang="pt-BR" sz="950" dirty="0" smtClean="0">
                  <a:latin typeface="Arial" panose="020B0604020202020204" pitchFamily="34" charset="0"/>
                  <a:cs typeface="Arial" panose="020B0604020202020204" pitchFamily="34" charset="0"/>
                </a:rPr>
                <a:t>Ranhuras de retenção de cimento</a:t>
              </a:r>
              <a:endParaRPr lang="pt-BR" sz="950" dirty="0">
                <a:latin typeface="Arial" panose="020B0604020202020204" pitchFamily="34" charset="0"/>
                <a:cs typeface="Arial" panose="020B0604020202020204" pitchFamily="34" charset="0"/>
              </a:endParaRPr>
            </a:p>
          </p:txBody>
        </p:sp>
        <p:sp>
          <p:nvSpPr>
            <p:cNvPr id="5" name="Rectangle 4"/>
            <p:cNvSpPr/>
            <p:nvPr/>
          </p:nvSpPr>
          <p:spPr>
            <a:xfrm>
              <a:off x="2796096" y="3901440"/>
              <a:ext cx="1545336" cy="143256"/>
            </a:xfrm>
            <a:prstGeom prst="rect">
              <a:avLst/>
            </a:prstGeom>
          </p:spPr>
          <p:txBody>
            <a:bodyPr wrap="none" lIns="0" tIns="0" rIns="0" bIns="0">
              <a:noAutofit/>
            </a:bodyPr>
            <a:lstStyle/>
            <a:p>
              <a:pPr indent="0">
                <a:spcBef>
                  <a:spcPts val="1260"/>
                </a:spcBef>
                <a:spcAft>
                  <a:spcPts val="12600"/>
                </a:spcAft>
              </a:pPr>
              <a:r>
                <a:rPr lang="pt-BR" sz="950" dirty="0" smtClean="0">
                  <a:latin typeface="Arial" panose="020B0604020202020204" pitchFamily="34" charset="0"/>
                  <a:cs typeface="Arial" panose="020B0604020202020204" pitchFamily="34" charset="0"/>
                </a:rPr>
                <a:t>Opção de válvula única/dupla</a:t>
              </a:r>
              <a:endParaRPr lang="pt-BR" sz="950" dirty="0">
                <a:latin typeface="Arial" panose="020B0604020202020204" pitchFamily="34" charset="0"/>
                <a:cs typeface="Arial" panose="020B0604020202020204" pitchFamily="34" charset="0"/>
              </a:endParaRPr>
            </a:p>
          </p:txBody>
        </p:sp>
        <p:sp>
          <p:nvSpPr>
            <p:cNvPr id="6" name="Rectangle 5"/>
            <p:cNvSpPr/>
            <p:nvPr/>
          </p:nvSpPr>
          <p:spPr>
            <a:xfrm>
              <a:off x="1190988" y="3938016"/>
              <a:ext cx="1194816" cy="149352"/>
            </a:xfrm>
            <a:prstGeom prst="rect">
              <a:avLst/>
            </a:prstGeom>
          </p:spPr>
          <p:txBody>
            <a:bodyPr wrap="none" lIns="0" tIns="0" rIns="0" bIns="0">
              <a:noAutofit/>
            </a:bodyPr>
            <a:lstStyle/>
            <a:p>
              <a:pPr indent="0"/>
              <a:r>
                <a:rPr lang="pt-BR" sz="950" dirty="0" smtClean="0">
                  <a:latin typeface="Arial" panose="020B0604020202020204" pitchFamily="34" charset="0"/>
                  <a:cs typeface="Arial" panose="020B0604020202020204" pitchFamily="34" charset="0"/>
                </a:rPr>
                <a:t>Recurso da ponta EZI-Drill</a:t>
              </a:r>
              <a:endParaRPr lang="pt-BR" sz="950" dirty="0">
                <a:latin typeface="Arial" panose="020B0604020202020204" pitchFamily="34" charset="0"/>
                <a:cs typeface="Arial" panose="020B0604020202020204" pitchFamily="34" charset="0"/>
              </a:endParaRPr>
            </a:p>
          </p:txBody>
        </p:sp>
        <p:sp>
          <p:nvSpPr>
            <p:cNvPr id="7" name="Rectangle 6"/>
            <p:cNvSpPr/>
            <p:nvPr/>
          </p:nvSpPr>
          <p:spPr>
            <a:xfrm>
              <a:off x="3358896" y="6300216"/>
              <a:ext cx="1121664" cy="158496"/>
            </a:xfrm>
            <a:prstGeom prst="rect">
              <a:avLst/>
            </a:prstGeom>
          </p:spPr>
          <p:txBody>
            <a:bodyPr wrap="none" lIns="0" tIns="0" rIns="0" bIns="0">
              <a:noAutofit/>
            </a:bodyPr>
            <a:lstStyle/>
            <a:p>
              <a:pPr indent="0">
                <a:spcBef>
                  <a:spcPts val="12600"/>
                </a:spcBef>
              </a:pPr>
              <a:r>
                <a:rPr lang="pt-BR" sz="950" dirty="0" smtClean="0">
                  <a:latin typeface="Arial" panose="020B0604020202020204" pitchFamily="34" charset="0"/>
                  <a:cs typeface="Arial" panose="020B0604020202020204" pitchFamily="34" charset="0"/>
                </a:rPr>
                <a:t>Estrutura de corte TCI</a:t>
              </a:r>
              <a:endParaRPr lang="pt-BR" sz="950" dirty="0">
                <a:latin typeface="Arial" panose="020B0604020202020204" pitchFamily="34" charset="0"/>
                <a:cs typeface="Arial" panose="020B0604020202020204" pitchFamily="34" charset="0"/>
              </a:endParaRPr>
            </a:p>
          </p:txBody>
        </p:sp>
        <p:sp>
          <p:nvSpPr>
            <p:cNvPr id="8" name="Rectangle 7"/>
            <p:cNvSpPr/>
            <p:nvPr/>
          </p:nvSpPr>
          <p:spPr>
            <a:xfrm>
              <a:off x="2590800" y="6455664"/>
              <a:ext cx="615696" cy="134112"/>
            </a:xfrm>
            <a:prstGeom prst="rect">
              <a:avLst/>
            </a:prstGeom>
          </p:spPr>
          <p:txBody>
            <a:bodyPr wrap="none" lIns="0" tIns="0" rIns="0" bIns="0">
              <a:noAutofit/>
            </a:bodyPr>
            <a:lstStyle/>
            <a:p>
              <a:pPr indent="0"/>
              <a:r>
                <a:rPr lang="pt-BR" sz="950" dirty="0" smtClean="0">
                  <a:latin typeface="Arial" panose="020B0604020202020204" pitchFamily="34" charset="0"/>
                  <a:cs typeface="Arial" panose="020B0604020202020204" pitchFamily="34" charset="0"/>
                </a:rPr>
                <a:t>Orifícios de fluxo</a:t>
              </a:r>
              <a:endParaRPr lang="pt-BR" sz="950" dirty="0">
                <a:latin typeface="Arial" panose="020B0604020202020204" pitchFamily="34" charset="0"/>
                <a:cs typeface="Arial" panose="020B0604020202020204" pitchFamily="34" charset="0"/>
              </a:endParaRPr>
            </a:p>
          </p:txBody>
        </p:sp>
        <p:sp>
          <p:nvSpPr>
            <p:cNvPr id="9" name="Rectangle 8"/>
            <p:cNvSpPr/>
            <p:nvPr/>
          </p:nvSpPr>
          <p:spPr>
            <a:xfrm>
              <a:off x="841247" y="6675120"/>
              <a:ext cx="6050871" cy="1432560"/>
            </a:xfrm>
            <a:prstGeom prst="rect">
              <a:avLst/>
            </a:prstGeom>
            <a:solidFill>
              <a:schemeClr val="bg1"/>
            </a:solidFill>
          </p:spPr>
          <p:txBody>
            <a:bodyPr lIns="0" tIns="0" rIns="0" bIns="0">
              <a:noAutofit/>
            </a:bodyPr>
            <a:lstStyle/>
            <a:p>
              <a:pPr marL="277114" indent="-171450">
                <a:spcBef>
                  <a:spcPts val="630"/>
                </a:spcBef>
                <a:buFont typeface="Arial" pitchFamily="34" charset="0"/>
                <a:buChar char="•"/>
              </a:pPr>
              <a:r>
                <a:rPr lang="pt-BR" sz="1200" dirty="0" smtClean="0">
                  <a:latin typeface="Arial" panose="020B0604020202020204" pitchFamily="34" charset="0"/>
                  <a:cs typeface="Arial" panose="020B0604020202020204" pitchFamily="34" charset="0"/>
                </a:rPr>
                <a:t>Ponta EZI-Drill – Os furos cegos perfurados em alumínio permitem uma fácil quebra </a:t>
              </a:r>
            </a:p>
            <a:p>
              <a:pPr marL="277114" indent="-171450">
                <a:spcBef>
                  <a:spcPts val="630"/>
                </a:spcBef>
                <a:buFont typeface="Arial" pitchFamily="34" charset="0"/>
                <a:buChar char="•"/>
              </a:pPr>
              <a:r>
                <a:rPr lang="pt-BR" sz="1200" dirty="0" smtClean="0">
                  <a:latin typeface="Arial" panose="020B0604020202020204" pitchFamily="34" charset="0"/>
                  <a:cs typeface="Arial" panose="020B0604020202020204" pitchFamily="34" charset="0"/>
                </a:rPr>
                <a:t>Peça inteiriça de aço usinado (disponível para todos os graus de revestimento) </a:t>
              </a:r>
            </a:p>
            <a:p>
              <a:pPr marL="277114" indent="-171450">
                <a:spcBef>
                  <a:spcPts val="630"/>
                </a:spcBef>
                <a:buFont typeface="Arial" pitchFamily="34" charset="0"/>
                <a:buChar char="•"/>
              </a:pPr>
              <a:r>
                <a:rPr lang="pt-BR" sz="1200" dirty="0" smtClean="0">
                  <a:latin typeface="Arial" panose="020B0604020202020204" pitchFamily="34" charset="0"/>
                  <a:cs typeface="Arial" panose="020B0604020202020204" pitchFamily="34" charset="0"/>
                </a:rPr>
                <a:t>Válvula flutuante integrada - Especificação API RP 10F CAT IIIC</a:t>
              </a:r>
            </a:p>
            <a:p>
              <a:pPr marL="277114" indent="-171450">
                <a:spcBef>
                  <a:spcPts val="630"/>
                </a:spcBef>
                <a:buFont typeface="Arial" pitchFamily="34" charset="0"/>
                <a:buChar char="•"/>
              </a:pPr>
              <a:r>
                <a:rPr lang="pt-BR" sz="1200" dirty="0" smtClean="0">
                  <a:latin typeface="Arial" panose="020B0604020202020204" pitchFamily="34" charset="0"/>
                  <a:cs typeface="Arial" panose="020B0604020202020204" pitchFamily="34" charset="0"/>
                </a:rPr>
                <a:t>Opções de 5.000 PSI e 10.000 PSI disponíveis</a:t>
              </a:r>
            </a:p>
            <a:p>
              <a:pPr marL="277114" indent="-171450">
                <a:spcBef>
                  <a:spcPts val="630"/>
                </a:spcBef>
                <a:buFont typeface="Arial" pitchFamily="34" charset="0"/>
                <a:buChar char="•"/>
              </a:pPr>
              <a:r>
                <a:rPr lang="pt-BR" sz="1200" dirty="0" smtClean="0">
                  <a:latin typeface="Arial" panose="020B0604020202020204" pitchFamily="34" charset="0"/>
                  <a:cs typeface="Arial" panose="020B0604020202020204" pitchFamily="34" charset="0"/>
                </a:rPr>
                <a:t>Temperatura nominal da válvula até 204 °C (400 °F)</a:t>
              </a:r>
            </a:p>
            <a:p>
              <a:pPr marL="277114" indent="-171450">
                <a:spcBef>
                  <a:spcPts val="630"/>
                </a:spcBef>
                <a:buFont typeface="Arial" pitchFamily="34" charset="0"/>
                <a:buChar char="•"/>
              </a:pPr>
              <a:r>
                <a:rPr lang="pt-BR" sz="1200" dirty="0" smtClean="0">
                  <a:latin typeface="Arial" panose="020B0604020202020204" pitchFamily="34" charset="0"/>
                  <a:cs typeface="Arial" panose="020B0604020202020204" pitchFamily="34" charset="0"/>
                </a:rPr>
                <a:t>Dosagem controlada de cimento e testada por compressão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1" y="0"/>
            <a:ext cx="7772401" cy="10058400"/>
            <a:chOff x="-1" y="0"/>
            <a:chExt cx="7772401"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1856" y="533400"/>
              <a:ext cx="3514344" cy="313944"/>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SAPATA-GUIA PILOTO</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7992" y="1176528"/>
              <a:ext cx="6199632" cy="1271016"/>
            </a:xfrm>
            <a:prstGeom prst="rect">
              <a:avLst/>
            </a:prstGeom>
            <a:solidFill>
              <a:schemeClr val="bg1"/>
            </a:solidFill>
          </p:spPr>
          <p:txBody>
            <a:bodyPr lIns="0" tIns="0" rIns="0" bIns="0">
              <a:noAutofit/>
            </a:bodyPr>
            <a:lstStyle/>
            <a:p>
              <a:pPr marL="258064" marR="546100" indent="0" algn="just">
                <a:lnSpc>
                  <a:spcPts val="1752"/>
                </a:lnSpc>
                <a:spcBef>
                  <a:spcPts val="2940"/>
                </a:spcBef>
                <a:spcAft>
                  <a:spcPts val="3570"/>
                </a:spcAft>
              </a:pPr>
              <a:r>
                <a:rPr lang="pt-BR" sz="1200" dirty="0" smtClean="0">
                  <a:latin typeface="Arial" panose="020B0604020202020204" pitchFamily="34" charset="0"/>
                  <a:cs typeface="Arial" panose="020B0604020202020204" pitchFamily="34" charset="0"/>
                </a:rPr>
                <a:t>A Sapata-Guia Piloto tem corpo de alumínio liso e com ponta para ajudar na descida de qualquer aplicação de revestimento, liner e tela. Utilizada nos casos em que a operadora possa se deparar com possíveis condições difíceis no poço e em que uma sapata flutuante com ponta para cimento convencional não é considerada forte o bastante.</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1" y="2620370"/>
              <a:ext cx="2060813" cy="999130"/>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1" y="4901821"/>
              <a:ext cx="1637731" cy="999130"/>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682752" y="2749296"/>
              <a:ext cx="4405442" cy="3895344"/>
            </a:xfrm>
            <a:prstGeom prst="rect">
              <a:avLst/>
            </a:prstGeom>
          </p:spPr>
          <p:txBody>
            <a:bodyPr lIns="0" tIns="0" rIns="0" bIns="0">
              <a:noAutofit/>
            </a:bodyPr>
            <a:lstStyle/>
            <a:p>
              <a:pPr marL="273304" indent="0">
                <a:lnSpc>
                  <a:spcPct val="114000"/>
                </a:lnSpc>
              </a:pPr>
              <a:r>
                <a:rPr lang="pt-BR" sz="1200" b="1" u="sng" dirty="0" smtClean="0">
                  <a:latin typeface="Arial" panose="020B0604020202020204" pitchFamily="34" charset="0"/>
                  <a:cs typeface="Arial" panose="020B0604020202020204" pitchFamily="34" charset="0"/>
                </a:rPr>
                <a:t>Características </a:t>
              </a:r>
              <a:endParaRPr lang="pt-BR" sz="1200" dirty="0" smtClean="0">
                <a:latin typeface="Arial" panose="020B0604020202020204" pitchFamily="34" charset="0"/>
                <a:cs typeface="Arial" panose="020B0604020202020204" pitchFamily="34" charset="0"/>
              </a:endParaRPr>
            </a:p>
            <a:p>
              <a:pPr marL="400050" lvl="1" indent="-171450" defTabSz="633413">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Ponta-guia excêntrica orientada para o furo do poço, que contorna formações problemáticas </a:t>
              </a:r>
              <a:endParaRPr lang="pt-BR" sz="1200" dirty="0">
                <a:latin typeface="Arial" panose="020B0604020202020204" pitchFamily="34" charset="0"/>
                <a:cs typeface="Arial" panose="020B0604020202020204" pitchFamily="34" charset="0"/>
              </a:endParaRPr>
            </a:p>
            <a:p>
              <a:pPr marL="400050" lvl="1" indent="-171450" defTabSz="633413">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Ponta-guia de alumínio EZI-drill para ajudar a remover cimento residual sem comprometer a resistência da ponta </a:t>
              </a:r>
            </a:p>
            <a:p>
              <a:pPr marL="400050" lvl="1" indent="-171450" defTabSz="633413">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Orifícios de fluxo com área de fluxo de 360° </a:t>
              </a:r>
            </a:p>
            <a:p>
              <a:pPr marL="400050" lvl="1" indent="-171450" defTabSz="633413">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Corpo liso ajuda a reduzir a ECD • Válvula flutuante integrada - Especificação API RP 10F Cat IIIC</a:t>
              </a:r>
            </a:p>
            <a:p>
              <a:pPr marL="273304" indent="0">
                <a:lnSpc>
                  <a:spcPct val="114000"/>
                </a:lnSpc>
              </a:pPr>
              <a:endParaRPr lang="pt-BR" sz="1200" b="1" u="sng" dirty="0" smtClean="0">
                <a:latin typeface="Arial" panose="020B0604020202020204" pitchFamily="34" charset="0"/>
                <a:cs typeface="Arial" panose="020B0604020202020204" pitchFamily="34" charset="0"/>
              </a:endParaRPr>
            </a:p>
            <a:p>
              <a:pPr marL="273304" indent="0">
                <a:lnSpc>
                  <a:spcPct val="114000"/>
                </a:lnSpc>
              </a:pPr>
              <a:endParaRPr lang="pt-BR" sz="1200" b="1" u="sng" dirty="0" smtClean="0">
                <a:latin typeface="Arial" panose="020B0604020202020204" pitchFamily="34" charset="0"/>
                <a:cs typeface="Arial" panose="020B0604020202020204" pitchFamily="34" charset="0"/>
              </a:endParaRPr>
            </a:p>
            <a:p>
              <a:pPr marL="273304" indent="0">
                <a:lnSpc>
                  <a:spcPct val="114000"/>
                </a:lnSpc>
              </a:pPr>
              <a:r>
                <a:rPr lang="pt-BR" sz="1200" b="1" u="sng" dirty="0" smtClean="0">
                  <a:latin typeface="Arial" panose="020B0604020202020204" pitchFamily="34" charset="0"/>
                  <a:cs typeface="Arial" panose="020B0604020202020204" pitchFamily="34" charset="0"/>
                </a:rPr>
                <a:t>Opções </a:t>
              </a:r>
              <a:endParaRPr lang="pt-BR" sz="1200" dirty="0" smtClean="0">
                <a:latin typeface="Arial" panose="020B0604020202020204" pitchFamily="34" charset="0"/>
                <a:cs typeface="Arial" panose="020B0604020202020204" pitchFamily="34" charset="0"/>
              </a:endParaRPr>
            </a:p>
            <a:p>
              <a:pPr marL="444754" indent="-171450">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Sistema de válvula única e dupla disponível </a:t>
              </a:r>
            </a:p>
            <a:p>
              <a:pPr marL="444754" indent="-171450">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Sistema de autoaenchimento disponível </a:t>
              </a:r>
            </a:p>
            <a:p>
              <a:pPr marL="444754" indent="-171450">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Válvulas de 5.000 e 10.000 PSI </a:t>
              </a:r>
            </a:p>
            <a:p>
              <a:pPr marL="444754" indent="-171450">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Opções de ponta concêntrica e outros tipos disponíveis </a:t>
              </a:r>
            </a:p>
            <a:p>
              <a:pPr marL="444754" indent="-171450">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Todas as conexões API e premium disponíveis </a:t>
              </a:r>
            </a:p>
            <a:p>
              <a:pPr marL="444754" indent="-171450">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Todos os graus de material de revestimento disponíveis</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62712" y="521208"/>
              <a:ext cx="4913376" cy="33223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DESIGNS E OPÇÕES DE PONTA</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467040" y="1255776"/>
              <a:ext cx="5818632" cy="381000"/>
            </a:xfrm>
            <a:prstGeom prst="rect">
              <a:avLst/>
            </a:prstGeom>
          </p:spPr>
          <p:txBody>
            <a:bodyPr wrap="none" lIns="0" tIns="0" rIns="0" bIns="0">
              <a:noAutofit/>
            </a:bodyPr>
            <a:lstStyle/>
            <a:p>
              <a:pPr marL="190500" indent="0"/>
              <a:r>
                <a:rPr lang="pt-BR" sz="1200" dirty="0" smtClean="0">
                  <a:latin typeface="Arial" panose="020B0604020202020204" pitchFamily="34" charset="0"/>
                  <a:cs typeface="Arial" panose="020B0604020202020204" pitchFamily="34" charset="0"/>
                </a:rPr>
                <a:t>A Downhole Products oferece uma variedade de pontas para equipamentos flutuantes e sapatas de alargadores</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341194" y="1815152"/>
              <a:ext cx="1692322"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398060" y="5406788"/>
              <a:ext cx="1692322"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731519" y="1923288"/>
              <a:ext cx="4164945" cy="6507480"/>
            </a:xfrm>
            <a:prstGeom prst="rect">
              <a:avLst/>
            </a:prstGeom>
          </p:spPr>
          <p:txBody>
            <a:bodyPr lIns="0" tIns="0" rIns="0" bIns="0">
              <a:noAutofit/>
            </a:bodyPr>
            <a:lstStyle/>
            <a:p>
              <a:pPr marL="111125" algn="just">
                <a:lnSpc>
                  <a:spcPct val="114000"/>
                </a:lnSpc>
              </a:pPr>
              <a:r>
                <a:rPr lang="pt-BR" sz="1200" b="1" u="sng" dirty="0" smtClean="0">
                  <a:latin typeface="Arial" panose="020B0604020202020204" pitchFamily="34" charset="0"/>
                  <a:cs typeface="Arial" panose="020B0604020202020204" pitchFamily="34" charset="0"/>
                </a:rPr>
                <a:t>Ponta Ezi-Drill</a:t>
              </a:r>
            </a:p>
            <a:p>
              <a:pPr marL="111125" marR="299212" algn="just">
                <a:lnSpc>
                  <a:spcPct val="114000"/>
                </a:lnSpc>
              </a:pPr>
              <a:r>
                <a:rPr lang="pt-BR" sz="1200" dirty="0" smtClean="0">
                  <a:latin typeface="Arial" panose="020B0604020202020204" pitchFamily="34" charset="0"/>
                  <a:cs typeface="Arial" panose="020B0604020202020204" pitchFamily="34" charset="0"/>
                </a:rPr>
                <a:t>A ponta EZI-Drill se destina suportar grandes pesos aplicados ao descer o revestimento até a TD (profundidade total). Durante o corte de cimento, o alumínio se quebra em pequenas lascas para evitar o aninhamento da broca e permitir um corte de cimento rápido.</a:t>
              </a:r>
            </a:p>
            <a:p>
              <a:pPr marL="111125" algn="just">
                <a:lnSpc>
                  <a:spcPct val="114000"/>
                </a:lnSpc>
              </a:pPr>
              <a:endParaRPr lang="pt-BR" sz="1200" b="1" u="sng" dirty="0" smtClean="0">
                <a:latin typeface="Arial" panose="020B0604020202020204" pitchFamily="34" charset="0"/>
                <a:cs typeface="Arial" panose="020B0604020202020204" pitchFamily="34" charset="0"/>
              </a:endParaRPr>
            </a:p>
            <a:p>
              <a:pPr marL="111125" algn="just">
                <a:lnSpc>
                  <a:spcPct val="114000"/>
                </a:lnSpc>
              </a:pPr>
              <a:r>
                <a:rPr lang="pt-BR" sz="1200" b="1" u="sng" dirty="0" smtClean="0">
                  <a:latin typeface="Arial" panose="020B0604020202020204" pitchFamily="34" charset="0"/>
                  <a:cs typeface="Arial" panose="020B0604020202020204" pitchFamily="34" charset="0"/>
                </a:rPr>
                <a:t>Ponta excêntrica</a:t>
              </a:r>
            </a:p>
            <a:p>
              <a:pPr marL="111125" marR="299212" algn="just">
                <a:lnSpc>
                  <a:spcPct val="114000"/>
                </a:lnSpc>
              </a:pPr>
              <a:r>
                <a:rPr lang="pt-BR" sz="1200" dirty="0" smtClean="0">
                  <a:latin typeface="Arial" panose="020B0604020202020204" pitchFamily="34" charset="0"/>
                  <a:cs typeface="Arial" panose="020B0604020202020204" pitchFamily="34" charset="0"/>
                </a:rPr>
                <a:t>O design da ponta excêntrica ajuda a descer revestimentos/liners passando obstruções no poço, com ou sem rotação. Usada geralmente em aplicações primárias de cimentação. Oferecida como padrão em todas Pen-O-Trator™ e Sapatas-Guias Piloto da DHP. Pode ser fabricada em alumínio e materiais fenólicos.</a:t>
              </a:r>
            </a:p>
            <a:p>
              <a:pPr marL="111125" algn="just">
                <a:lnSpc>
                  <a:spcPct val="114000"/>
                </a:lnSpc>
              </a:pPr>
              <a:endParaRPr lang="pt-BR" sz="1200" b="1" u="sng" dirty="0" smtClean="0">
                <a:latin typeface="Arial" panose="020B0604020202020204" pitchFamily="34" charset="0"/>
                <a:cs typeface="Arial" panose="020B0604020202020204" pitchFamily="34" charset="0"/>
              </a:endParaRPr>
            </a:p>
            <a:p>
              <a:pPr marL="111125" algn="just">
                <a:lnSpc>
                  <a:spcPct val="114000"/>
                </a:lnSpc>
              </a:pPr>
              <a:r>
                <a:rPr lang="pt-BR" sz="1200" b="1" u="sng" dirty="0" smtClean="0">
                  <a:latin typeface="Arial" panose="020B0604020202020204" pitchFamily="34" charset="0"/>
                  <a:cs typeface="Arial" panose="020B0604020202020204" pitchFamily="34" charset="0"/>
                </a:rPr>
                <a:t>Ponta concêntrica</a:t>
              </a:r>
            </a:p>
            <a:p>
              <a:pPr marL="111125" marR="299212" algn="just">
                <a:lnSpc>
                  <a:spcPct val="114000"/>
                </a:lnSpc>
              </a:pPr>
              <a:r>
                <a:rPr lang="pt-BR" sz="1200" dirty="0" smtClean="0">
                  <a:latin typeface="Arial" panose="020B0604020202020204" pitchFamily="34" charset="0"/>
                  <a:cs typeface="Arial" panose="020B0604020202020204" pitchFamily="34" charset="0"/>
                </a:rPr>
                <a:t>A ponta concêntrica ajuda na descida de revestimentos/liners em condições difíceis de poço, descobrindo caminhos através e ao redor de formações expansíveis. Pode ser fabricada em alumínio e materiais fenólicos.</a:t>
              </a:r>
            </a:p>
            <a:p>
              <a:pPr marL="111125" algn="just">
                <a:lnSpc>
                  <a:spcPct val="114000"/>
                </a:lnSpc>
              </a:pPr>
              <a:endParaRPr lang="pt-BR" sz="1200" b="1" u="sng" dirty="0" smtClean="0">
                <a:latin typeface="Arial" panose="020B0604020202020204" pitchFamily="34" charset="0"/>
                <a:cs typeface="Arial" panose="020B0604020202020204" pitchFamily="34" charset="0"/>
              </a:endParaRPr>
            </a:p>
            <a:p>
              <a:pPr marL="111125" algn="just">
                <a:lnSpc>
                  <a:spcPct val="114000"/>
                </a:lnSpc>
              </a:pPr>
              <a:r>
                <a:rPr lang="pt-BR" sz="1200" b="1" u="sng" dirty="0" smtClean="0">
                  <a:latin typeface="Arial" panose="020B0604020202020204" pitchFamily="34" charset="0"/>
                  <a:cs typeface="Arial" panose="020B0604020202020204" pitchFamily="34" charset="0"/>
                </a:rPr>
                <a:t>Ponta estrela</a:t>
              </a:r>
            </a:p>
            <a:p>
              <a:pPr marL="111125" marR="299212" algn="just">
                <a:lnSpc>
                  <a:spcPct val="114000"/>
                </a:lnSpc>
              </a:pPr>
              <a:r>
                <a:rPr lang="pt-BR" sz="1200" dirty="0" smtClean="0">
                  <a:latin typeface="Arial" panose="020B0604020202020204" pitchFamily="34" charset="0"/>
                  <a:cs typeface="Arial" panose="020B0604020202020204" pitchFamily="34" charset="0"/>
                </a:rPr>
                <a:t>A ponta estrela se destina especialmente ao uso em aplicações menos exigentes de liners, onde apenas uma luva de assentamento é usada. A ponta estrela ajuda a liberar a ferramenta de descida. Quando instalada na parte inferior, a ponta estrela da sapata prende o liner contra a formação, permitindo que a ferramenta de descida gire para se soltar do liner.</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378696" cy="1124102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1992732" y="3883644"/>
              <a:ext cx="3110210" cy="274320"/>
            </a:xfrm>
            <a:prstGeom prst="rect">
              <a:avLst/>
            </a:prstGeom>
          </p:spPr>
          <p:txBody>
            <a:bodyPr wrap="none" lIns="0" tIns="0" rIns="0" bIns="0">
              <a:noAutofit/>
            </a:bodyPr>
            <a:lstStyle/>
            <a:p>
              <a:pPr indent="0"/>
              <a:r>
                <a:rPr lang="pt-BR" sz="2000" dirty="0" smtClean="0">
                  <a:solidFill>
                    <a:schemeClr val="bg1"/>
                  </a:solidFill>
                  <a:latin typeface="Arial Narrow"/>
                </a:rPr>
                <a:t>EQUIPAMENTOS FLUTUANTES</a:t>
              </a:r>
              <a:endParaRPr lang="pt-BR" sz="200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7952" y="542544"/>
              <a:ext cx="2350008" cy="33223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SAPATA FLUTUANTE</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16280" y="1240536"/>
              <a:ext cx="6053328" cy="890016"/>
            </a:xfrm>
            <a:prstGeom prst="rect">
              <a:avLst/>
            </a:prstGeom>
          </p:spPr>
          <p:txBody>
            <a:bodyPr lIns="0" tIns="0" rIns="0" bIns="0">
              <a:noAutofit/>
            </a:bodyPr>
            <a:lstStyle/>
            <a:p>
              <a:pPr marL="233172" marR="419100" indent="0" algn="just">
                <a:lnSpc>
                  <a:spcPts val="1752"/>
                </a:lnSpc>
                <a:spcBef>
                  <a:spcPts val="2940"/>
                </a:spcBef>
                <a:spcAft>
                  <a:spcPts val="2310"/>
                </a:spcAft>
              </a:pPr>
              <a:r>
                <a:rPr lang="pt-BR" sz="1200" dirty="0" smtClean="0">
                  <a:latin typeface="Arial" panose="020B0604020202020204" pitchFamily="34" charset="0"/>
                  <a:cs typeface="Arial" panose="020B0604020202020204" pitchFamily="34" charset="0"/>
                </a:rPr>
                <a:t>A sapata flutuante preenchida com cimento premium é equipada com uma válvula com qualificação API RP 10F CAT NIC da DHP como padrão. A sapata pode ser solicitada com opções de válvula única, dupla e de autoenchimento.</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341194" y="2060812"/>
              <a:ext cx="1446663" cy="173326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97805" y="4492384"/>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530942" y="2304288"/>
              <a:ext cx="4616245" cy="3801544"/>
            </a:xfrm>
            <a:prstGeom prst="rect">
              <a:avLst/>
            </a:prstGeom>
          </p:spPr>
          <p:txBody>
            <a:bodyPr lIns="0" tIns="0" rIns="0" bIns="0">
              <a:noAutofit/>
            </a:bodyPr>
            <a:lstStyle/>
            <a:p>
              <a:pPr marL="138684" indent="0">
                <a:lnSpc>
                  <a:spcPts val="1752"/>
                </a:lnSpc>
              </a:pPr>
              <a:r>
                <a:rPr lang="pt-BR" sz="1200" b="1" u="sng" dirty="0" smtClean="0">
                  <a:latin typeface="Arial" panose="020B0604020202020204" pitchFamily="34" charset="0"/>
                  <a:cs typeface="Arial" panose="020B0604020202020204" pitchFamily="34" charset="0"/>
                </a:rPr>
                <a:t>Características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Ponta de cimento perfilada e durável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Processo de cimentação com controle preciso para a instalação da válvula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Testada com cimento quanto à resistência compressiva e retenção de pressão</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Equipada com válvula flutuante fenólica de alta vazão, testada em conformidade com os procedimentos de teste API RP 10F CAT NIC</a:t>
              </a:r>
            </a:p>
            <a:p>
              <a:pPr marL="138684" indent="0">
                <a:lnSpc>
                  <a:spcPts val="1752"/>
                </a:lnSpc>
              </a:pPr>
              <a:endParaRPr lang="pt-BR" sz="1200" b="1" u="sng" dirty="0" smtClean="0">
                <a:latin typeface="Arial" panose="020B0604020202020204" pitchFamily="34" charset="0"/>
                <a:cs typeface="Arial" panose="020B0604020202020204" pitchFamily="34" charset="0"/>
              </a:endParaRPr>
            </a:p>
            <a:p>
              <a:pPr marL="138684" indent="0">
                <a:lnSpc>
                  <a:spcPts val="1752"/>
                </a:lnSpc>
              </a:pPr>
              <a:r>
                <a:rPr lang="pt-BR" sz="1200" b="1" u="sng" dirty="0" smtClean="0">
                  <a:latin typeface="Arial" panose="020B0604020202020204" pitchFamily="34" charset="0"/>
                  <a:cs typeface="Arial" panose="020B0604020202020204" pitchFamily="34" charset="0"/>
                </a:rPr>
                <a:t>Opções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Aberturas laterais de jatos para cima/para baixo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Válvulas padrão de 5.000 PSI e de alta pressão de 10.000 PSI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Opções de válvula única, dupla e de autoenchimento </a:t>
              </a:r>
            </a:p>
            <a:p>
              <a:pPr marL="339725" indent="-10318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Opções de defletor esférico / receptor esférico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4" name="Rectangle 3"/>
            <p:cNvSpPr/>
            <p:nvPr/>
          </p:nvSpPr>
          <p:spPr>
            <a:xfrm>
              <a:off x="341194" y="1146412"/>
              <a:ext cx="1446663" cy="264766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436728" y="5063319"/>
              <a:ext cx="1487605" cy="2661314"/>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3" name="Rectangle 2"/>
            <p:cNvSpPr/>
            <p:nvPr/>
          </p:nvSpPr>
          <p:spPr>
            <a:xfrm>
              <a:off x="841248" y="1207008"/>
              <a:ext cx="3804494" cy="6534912"/>
            </a:xfrm>
            <a:prstGeom prst="rect">
              <a:avLst/>
            </a:prstGeom>
          </p:spPr>
          <p:txBody>
            <a:bodyPr lIns="0" tIns="0" rIns="0" bIns="0">
              <a:noAutofit/>
            </a:bodyPr>
            <a:lstStyle/>
            <a:p>
              <a:pPr marL="103632" indent="0" algn="just">
                <a:lnSpc>
                  <a:spcPts val="1752"/>
                </a:lnSpc>
              </a:pPr>
              <a:r>
                <a:rPr lang="pt-BR" sz="1200" b="1" u="sng" dirty="0" smtClean="0">
                  <a:latin typeface="Arial" panose="020B0604020202020204" pitchFamily="34" charset="0"/>
                  <a:cs typeface="Arial" panose="020B0604020202020204" pitchFamily="34" charset="0"/>
                </a:rPr>
                <a:t>Jatos para cima</a:t>
              </a:r>
            </a:p>
            <a:p>
              <a:pPr marL="103632" marR="178308" indent="0" algn="just">
                <a:lnSpc>
                  <a:spcPts val="1752"/>
                </a:lnSpc>
                <a:spcAft>
                  <a:spcPts val="2310"/>
                </a:spcAft>
              </a:pPr>
              <a:r>
                <a:rPr lang="pt-BR" sz="1200" dirty="0" smtClean="0">
                  <a:latin typeface="Arial" panose="020B0604020202020204" pitchFamily="34" charset="0"/>
                  <a:cs typeface="Arial" panose="020B0604020202020204" pitchFamily="34" charset="0"/>
                </a:rPr>
                <a:t>As aberturas laterais na sapata flutuante permitem uma melhor cimentação, oferecendo 2/3 de fluxo para fora da ponta e 1/3 para fora das aberturas laterais, permitindo que o fluxo circule ao redor do revestimento uniformemente. Os jatos para cima podem ajudar com a remoção de cascalhos e provocar turbulência na sapata para ajudar na remoção da torta de filtração.</a:t>
              </a:r>
            </a:p>
            <a:p>
              <a:pPr marL="103632" indent="0" algn="just">
                <a:lnSpc>
                  <a:spcPts val="1752"/>
                </a:lnSpc>
              </a:pPr>
              <a:r>
                <a:rPr lang="pt-BR" sz="1200" b="1" u="sng" dirty="0" smtClean="0">
                  <a:latin typeface="Arial" panose="020B0604020202020204" pitchFamily="34" charset="0"/>
                  <a:cs typeface="Arial" panose="020B0604020202020204" pitchFamily="34" charset="0"/>
                </a:rPr>
                <a:t>Jatos para baixo</a:t>
              </a:r>
            </a:p>
            <a:p>
              <a:pPr marL="103632" marR="178308" indent="0" algn="just">
                <a:lnSpc>
                  <a:spcPts val="1752"/>
                </a:lnSpc>
                <a:spcAft>
                  <a:spcPts val="2310"/>
                </a:spcAft>
              </a:pPr>
              <a:r>
                <a:rPr lang="pt-BR" sz="1200" dirty="0" smtClean="0">
                  <a:latin typeface="Arial" panose="020B0604020202020204" pitchFamily="34" charset="0"/>
                  <a:cs typeface="Arial" panose="020B0604020202020204" pitchFamily="34" charset="0"/>
                </a:rPr>
                <a:t>As aberturas laterais na sapata flutuante permitem uma melhor cimentação, oferecendo 2/3 de fluxo para fora da ponta e 1/3 para fora das aberturas laterais, permitindo que o fluxo circule ao redor do revestimento uniformemente. Os jatos para baixo ajudam se o liner tiver que ser lavado até a TD.</a:t>
              </a:r>
            </a:p>
            <a:p>
              <a:pPr marL="103632" indent="0" algn="just">
                <a:lnSpc>
                  <a:spcPts val="1752"/>
                </a:lnSpc>
              </a:pPr>
              <a:r>
                <a:rPr lang="pt-BR" sz="1200" b="1" u="sng" dirty="0" smtClean="0">
                  <a:latin typeface="Arial" panose="020B0604020202020204" pitchFamily="34" charset="0"/>
                  <a:cs typeface="Arial" panose="020B0604020202020204" pitchFamily="34" charset="0"/>
                </a:rPr>
                <a:t>Válvula dupla</a:t>
              </a:r>
            </a:p>
            <a:p>
              <a:pPr marL="103632" marR="178308" indent="0" algn="just">
                <a:lnSpc>
                  <a:spcPts val="1752"/>
                </a:lnSpc>
                <a:spcAft>
                  <a:spcPts val="2310"/>
                </a:spcAft>
              </a:pPr>
              <a:r>
                <a:rPr lang="pt-BR" sz="1200" dirty="0" smtClean="0">
                  <a:latin typeface="Arial" panose="020B0604020202020204" pitchFamily="34" charset="0"/>
                  <a:cs typeface="Arial" panose="020B0604020202020204" pitchFamily="34" charset="0"/>
                </a:rPr>
                <a:t>A sapata flutuante pode ser equipada com uma válvula flutuante dupla para proporcionar uma garantia adicional de vedação.</a:t>
              </a:r>
            </a:p>
            <a:p>
              <a:pPr marL="103632" indent="0" algn="just">
                <a:lnSpc>
                  <a:spcPts val="1752"/>
                </a:lnSpc>
              </a:pPr>
              <a:r>
                <a:rPr lang="pt-BR" sz="1200" b="1" u="sng" dirty="0" smtClean="0">
                  <a:latin typeface="Arial" panose="020B0604020202020204" pitchFamily="34" charset="0"/>
                  <a:cs typeface="Arial" panose="020B0604020202020204" pitchFamily="34" charset="0"/>
                </a:rPr>
                <a:t>Válvula de autoenchimento</a:t>
              </a:r>
            </a:p>
            <a:p>
              <a:pPr marL="103632" marR="178308" indent="0" algn="just">
                <a:lnSpc>
                  <a:spcPts val="1752"/>
                </a:lnSpc>
              </a:pPr>
              <a:r>
                <a:rPr lang="pt-BR" sz="1200" dirty="0" smtClean="0">
                  <a:latin typeface="Arial" panose="020B0604020202020204" pitchFamily="34" charset="0"/>
                  <a:cs typeface="Arial" panose="020B0604020202020204" pitchFamily="34" charset="0"/>
                </a:rPr>
                <a:t>A opção de autoenchimento permite que o colar flutuante seja descido com a válvula aberta a fim de reduzir a surgência no poço ao se descer o revestimento. A válvula volta a uma flutuação normal aumentando-se a vazão através da válvula para 2,5 bbls/min.</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4904" y="527304"/>
              <a:ext cx="2831592" cy="31699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COLAR FLUTUANTE</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327546" y="4653887"/>
              <a:ext cx="1323833" cy="2199564"/>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8" name="Rectangle 7"/>
            <p:cNvSpPr/>
            <p:nvPr/>
          </p:nvSpPr>
          <p:spPr>
            <a:xfrm>
              <a:off x="739254" y="6130119"/>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634181" y="2575560"/>
              <a:ext cx="4173793" cy="4989576"/>
            </a:xfrm>
            <a:prstGeom prst="rect">
              <a:avLst/>
            </a:prstGeom>
          </p:spPr>
          <p:txBody>
            <a:bodyPr lIns="0" tIns="0" rIns="0" bIns="0">
              <a:noAutofit/>
            </a:bodyPr>
            <a:lstStyle/>
            <a:p>
              <a:pPr marL="91440" indent="0" algn="just">
                <a:lnSpc>
                  <a:spcPct val="114000"/>
                </a:lnSpc>
              </a:pPr>
              <a:r>
                <a:rPr lang="pt-BR" sz="1200" b="1" u="sng" dirty="0" smtClean="0">
                  <a:latin typeface="Arial" panose="020B0604020202020204" pitchFamily="34" charset="0"/>
                  <a:cs typeface="Arial" panose="020B0604020202020204" pitchFamily="34" charset="0"/>
                </a:rPr>
                <a:t>Características </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Equipado com válvula flutuante fenólica de alta vazão, testada em conformidade com os procedimentos de teste API RP 10F CAT NIC </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Processo de cimentação com controle preciso para a instalação da válvula </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Testado com cimento quanto à resistência compressiva e retenção de pressão </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Recursos internos de fabricação nas unidades fabris globais</a:t>
              </a:r>
            </a:p>
            <a:p>
              <a:pPr marL="91440" indent="0" algn="just">
                <a:lnSpc>
                  <a:spcPct val="114000"/>
                </a:lnSpc>
              </a:pPr>
              <a:endParaRPr lang="pt-BR" sz="1200" b="1" u="sng" dirty="0" smtClean="0">
                <a:latin typeface="Arial" panose="020B0604020202020204" pitchFamily="34" charset="0"/>
                <a:cs typeface="Arial" panose="020B0604020202020204" pitchFamily="34" charset="0"/>
              </a:endParaRPr>
            </a:p>
            <a:p>
              <a:pPr marL="91440" indent="0" algn="just">
                <a:lnSpc>
                  <a:spcPct val="114000"/>
                </a:lnSpc>
              </a:pPr>
              <a:r>
                <a:rPr lang="pt-BR" sz="1200" b="1" u="sng" dirty="0" smtClean="0">
                  <a:latin typeface="Arial" panose="020B0604020202020204" pitchFamily="34" charset="0"/>
                  <a:cs typeface="Arial" panose="020B0604020202020204" pitchFamily="34" charset="0"/>
                </a:rPr>
                <a:t>Opções </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Válvulas padrão de 5.000 PSI e de alta pressão de 10.000 PSI </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Válvulas única e dupla disponíveis </a:t>
              </a:r>
            </a:p>
            <a:p>
              <a:pPr marL="261938" indent="-85725" algn="just">
                <a:lnSpc>
                  <a:spcPct val="114000"/>
                </a:lnSpc>
                <a:buFont typeface="Arial" pitchFamily="34" charset="0"/>
                <a:buChar char="•"/>
              </a:pPr>
              <a:r>
                <a:rPr lang="pt-BR" sz="1200" dirty="0">
                  <a:latin typeface="Arial" panose="020B0604020202020204" pitchFamily="34" charset="0"/>
                  <a:cs typeface="Arial" panose="020B0604020202020204" pitchFamily="34" charset="0"/>
                </a:rPr>
                <a:t>Opção de autoenchimento </a:t>
              </a:r>
              <a:r>
                <a:rPr lang="pt-BR" sz="1200" dirty="0" smtClean="0">
                  <a:latin typeface="Arial" panose="020B0604020202020204" pitchFamily="34" charset="0"/>
                  <a:cs typeface="Arial" panose="020B0604020202020204" pitchFamily="34" charset="0"/>
                </a:rPr>
                <a:t>disponível</a:t>
              </a:r>
            </a:p>
            <a:p>
              <a:pPr marL="261938" indent="-85725"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Opções de defletor esférico / receptor esférico</a:t>
              </a:r>
            </a:p>
            <a:p>
              <a:pPr marL="91440" indent="0" algn="just">
                <a:lnSpc>
                  <a:spcPct val="114000"/>
                </a:lnSpc>
              </a:pPr>
              <a:endParaRPr lang="pt-BR" sz="1200" b="1" u="sng" dirty="0" smtClean="0">
                <a:latin typeface="Arial" panose="020B0604020202020204" pitchFamily="34" charset="0"/>
                <a:cs typeface="Arial" panose="020B0604020202020204" pitchFamily="34" charset="0"/>
              </a:endParaRPr>
            </a:p>
            <a:p>
              <a:pPr marL="91440" indent="0" algn="just">
                <a:lnSpc>
                  <a:spcPct val="114000"/>
                </a:lnSpc>
              </a:pPr>
              <a:r>
                <a:rPr lang="pt-BR" sz="1200" b="1" u="sng" dirty="0" smtClean="0">
                  <a:latin typeface="Arial" panose="020B0604020202020204" pitchFamily="34" charset="0"/>
                  <a:cs typeface="Arial" panose="020B0604020202020204" pitchFamily="34" charset="0"/>
                </a:rPr>
                <a:t>Válvula dupla</a:t>
              </a:r>
            </a:p>
            <a:p>
              <a:pPr marL="91440" indent="0" algn="just">
                <a:lnSpc>
                  <a:spcPct val="114000"/>
                </a:lnSpc>
              </a:pPr>
              <a:r>
                <a:rPr lang="pt-BR" sz="1200" dirty="0" smtClean="0">
                  <a:latin typeface="Arial" panose="020B0604020202020204" pitchFamily="34" charset="0"/>
                  <a:cs typeface="Arial" panose="020B0604020202020204" pitchFamily="34" charset="0"/>
                </a:rPr>
                <a:t>A opção de válvula dupla é disponibilizada para colares flutuantes e sapatas flutuantes, para proporcionar uma garantia adicional de vedação.</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762000" y="1286256"/>
              <a:ext cx="6089904" cy="874776"/>
            </a:xfrm>
            <a:prstGeom prst="rect">
              <a:avLst/>
            </a:prstGeom>
          </p:spPr>
          <p:txBody>
            <a:bodyPr lIns="0" tIns="0" rIns="0" bIns="0">
              <a:noAutofit/>
            </a:bodyPr>
            <a:lstStyle/>
            <a:p>
              <a:pPr marL="190500" marR="508000" algn="just">
                <a:lnSpc>
                  <a:spcPts val="1752"/>
                </a:lnSpc>
                <a:spcAft>
                  <a:spcPts val="3570"/>
                </a:spcAft>
              </a:pPr>
              <a:r>
                <a:rPr lang="pt-BR" sz="1200" dirty="0" smtClean="0">
                  <a:latin typeface="Arial" panose="020B0604020202020204" pitchFamily="34" charset="0"/>
                  <a:cs typeface="Arial" panose="020B0604020202020204" pitchFamily="34" charset="0"/>
                </a:rPr>
                <a:t>O colar flutuante preenchido com cimento premium é equipado com válvula com qualificação API RP 10F CAT MIC da DHP como padrão. O colar pode ser solicitado com opções de válvula única, dupla e de autoenchimento.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0" name="Group 9"/>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08432" y="539496"/>
              <a:ext cx="2502408" cy="307848"/>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VÁLVULA FLUTUANTE</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9" name="Rectangle 8"/>
            <p:cNvSpPr/>
            <p:nvPr/>
          </p:nvSpPr>
          <p:spPr>
            <a:xfrm>
              <a:off x="452651" y="5461379"/>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6" name="Rectangle 5"/>
            <p:cNvSpPr/>
            <p:nvPr/>
          </p:nvSpPr>
          <p:spPr>
            <a:xfrm>
              <a:off x="810768" y="6833616"/>
              <a:ext cx="4011956" cy="874776"/>
            </a:xfrm>
            <a:prstGeom prst="rect">
              <a:avLst/>
            </a:prstGeom>
          </p:spPr>
          <p:txBody>
            <a:bodyPr lIns="0" tIns="0" rIns="0" bIns="0">
              <a:noAutofit/>
            </a:bodyPr>
            <a:lstStyle/>
            <a:p>
              <a:pPr marL="141224" indent="0" algn="just">
                <a:lnSpc>
                  <a:spcPts val="1752"/>
                </a:lnSpc>
                <a:spcBef>
                  <a:spcPts val="5460"/>
                </a:spcBef>
              </a:pPr>
              <a:r>
                <a:rPr lang="pt-BR" sz="1200" b="1" u="sng" dirty="0" smtClean="0">
                  <a:latin typeface="Arial" panose="020B0604020202020204" pitchFamily="34" charset="0"/>
                  <a:cs typeface="Arial" panose="020B0604020202020204" pitchFamily="34" charset="0"/>
                </a:rPr>
                <a:t>10.000 PSI</a:t>
              </a:r>
            </a:p>
            <a:p>
              <a:pPr marL="141224" marR="137668" indent="0" algn="just">
                <a:lnSpc>
                  <a:spcPts val="1752"/>
                </a:lnSpc>
              </a:pPr>
              <a:r>
                <a:rPr lang="pt-BR" sz="1200" dirty="0" smtClean="0">
                  <a:latin typeface="Arial" panose="020B0604020202020204" pitchFamily="34" charset="0"/>
                  <a:cs typeface="Arial" panose="020B0604020202020204" pitchFamily="34" charset="0"/>
                </a:rPr>
                <a:t>A válvula de alumínio de 10.000 psi é disponibilizada para aplicações mais difíceis.</a:t>
              </a:r>
              <a:endParaRPr lang="pt-BR" sz="1200" dirty="0">
                <a:latin typeface="Arial" panose="020B0604020202020204" pitchFamily="34" charset="0"/>
                <a:cs typeface="Arial" panose="020B0604020202020204" pitchFamily="34" charset="0"/>
              </a:endParaRPr>
            </a:p>
          </p:txBody>
        </p:sp>
        <p:sp>
          <p:nvSpPr>
            <p:cNvPr id="7" name="Rectangle 6"/>
            <p:cNvSpPr/>
            <p:nvPr/>
          </p:nvSpPr>
          <p:spPr>
            <a:xfrm>
              <a:off x="780288" y="5404104"/>
              <a:ext cx="4042436" cy="826008"/>
            </a:xfrm>
            <a:prstGeom prst="rect">
              <a:avLst/>
            </a:prstGeom>
          </p:spPr>
          <p:txBody>
            <a:bodyPr lIns="0" tIns="0" rIns="0" bIns="0">
              <a:noAutofit/>
            </a:bodyPr>
            <a:lstStyle/>
            <a:p>
              <a:pPr marL="171704" indent="0" algn="just">
                <a:spcBef>
                  <a:spcPts val="4830"/>
                </a:spcBef>
                <a:spcAft>
                  <a:spcPts val="420"/>
                </a:spcAft>
              </a:pPr>
              <a:r>
                <a:rPr lang="pt-BR" sz="1200" b="1" u="sng" dirty="0" smtClean="0">
                  <a:latin typeface="Arial" panose="020B0604020202020204" pitchFamily="34" charset="0"/>
                  <a:cs typeface="Arial" panose="020B0604020202020204" pitchFamily="34" charset="0"/>
                </a:rPr>
                <a:t>5.000 PSI</a:t>
              </a:r>
            </a:p>
            <a:p>
              <a:pPr marL="171704" indent="0" algn="just">
                <a:spcAft>
                  <a:spcPts val="5460"/>
                </a:spcAft>
              </a:pPr>
              <a:r>
                <a:rPr lang="pt-BR" sz="1200" dirty="0" smtClean="0">
                  <a:latin typeface="Arial" panose="020B0604020202020204" pitchFamily="34" charset="0"/>
                  <a:cs typeface="Arial" panose="020B0604020202020204" pitchFamily="34" charset="0"/>
                </a:rPr>
                <a:t>Instalada em fábrica em todos os equipamentos flutuantes da DHP.</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697992" y="1191768"/>
              <a:ext cx="6041136" cy="954024"/>
            </a:xfrm>
            <a:prstGeom prst="rect">
              <a:avLst/>
            </a:prstGeom>
          </p:spPr>
          <p:txBody>
            <a:bodyPr lIns="0" tIns="0" rIns="0" bIns="0">
              <a:noAutofit/>
            </a:bodyPr>
            <a:lstStyle/>
            <a:p>
              <a:pPr marL="254000" marR="393700" indent="0" algn="just">
                <a:lnSpc>
                  <a:spcPts val="1728"/>
                </a:lnSpc>
                <a:spcAft>
                  <a:spcPts val="3570"/>
                </a:spcAft>
              </a:pPr>
              <a:r>
                <a:rPr lang="pt-BR" sz="1200" dirty="0" smtClean="0">
                  <a:latin typeface="Arial" panose="020B0604020202020204" pitchFamily="34" charset="0"/>
                  <a:cs typeface="Arial" panose="020B0604020202020204" pitchFamily="34" charset="0"/>
                </a:rPr>
                <a:t>Todos os equipamentos flutuantes da DHP possuem uma válvula flutuante fenólica com qualificação com API RP 10F Cat IIIC instalada como padrão. A pressão nominal da válvula é de 5.000 psi 204 °C (400 °F) com uma durabilidade/vazão de 10 bbls/min por 24 horas.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59535" y="2590800"/>
              <a:ext cx="4599569" cy="2161032"/>
            </a:xfrm>
            <a:prstGeom prst="rect">
              <a:avLst/>
            </a:prstGeom>
          </p:spPr>
          <p:txBody>
            <a:bodyPr lIns="0" tIns="0" rIns="0" bIns="0">
              <a:noAutofit/>
            </a:bodyPr>
            <a:lstStyle/>
            <a:p>
              <a:pPr marL="92456" indent="0" algn="just">
                <a:lnSpc>
                  <a:spcPct val="114000"/>
                </a:lnSpc>
              </a:pPr>
              <a:r>
                <a:rPr lang="pt-BR" sz="1200" b="1" u="sng" dirty="0" smtClean="0">
                  <a:latin typeface="Arial" panose="020B0604020202020204" pitchFamily="34" charset="0"/>
                  <a:cs typeface="Arial" panose="020B0604020202020204" pitchFamily="34" charset="0"/>
                </a:rPr>
                <a:t>Característica </a:t>
              </a:r>
            </a:p>
            <a:p>
              <a:pPr marL="263525" indent="-8731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Válvula flutuante fenólica de alta vazão</a:t>
              </a:r>
            </a:p>
            <a:p>
              <a:pPr marL="263525" indent="-8731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Mais de 15.000 descidas até hoje.</a:t>
              </a:r>
            </a:p>
            <a:p>
              <a:pPr marL="92456" indent="0" algn="just">
                <a:lnSpc>
                  <a:spcPct val="114000"/>
                </a:lnSpc>
              </a:pPr>
              <a:endParaRPr lang="pt-BR" sz="1200" b="1" u="sng" dirty="0" smtClean="0">
                <a:latin typeface="Arial" panose="020B0604020202020204" pitchFamily="34" charset="0"/>
                <a:cs typeface="Arial" panose="020B0604020202020204" pitchFamily="34" charset="0"/>
              </a:endParaRPr>
            </a:p>
            <a:p>
              <a:pPr marL="92456" indent="0" algn="just">
                <a:lnSpc>
                  <a:spcPct val="114000"/>
                </a:lnSpc>
              </a:pPr>
              <a:endParaRPr lang="pt-BR" sz="1200" b="1" u="sng" dirty="0">
                <a:latin typeface="Arial" panose="020B0604020202020204" pitchFamily="34" charset="0"/>
                <a:cs typeface="Arial" panose="020B0604020202020204" pitchFamily="34" charset="0"/>
              </a:endParaRPr>
            </a:p>
            <a:p>
              <a:pPr marL="92456" indent="0" algn="just">
                <a:lnSpc>
                  <a:spcPct val="114000"/>
                </a:lnSpc>
              </a:pPr>
              <a:r>
                <a:rPr lang="pt-BR" sz="1200" b="1" u="sng" dirty="0" smtClean="0">
                  <a:latin typeface="Arial" panose="020B0604020202020204" pitchFamily="34" charset="0"/>
                  <a:cs typeface="Arial" panose="020B0604020202020204" pitchFamily="34" charset="0"/>
                </a:rPr>
                <a:t>Opções</a:t>
              </a:r>
            </a:p>
            <a:p>
              <a:pPr marL="263525" indent="-8731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Válvulas padrão de 5.000 PSI e de alta pressão de 10.000 PSI</a:t>
              </a:r>
            </a:p>
            <a:p>
              <a:pPr marL="263525" indent="-8731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Válvulas única e dupla disponíveis</a:t>
              </a:r>
            </a:p>
            <a:p>
              <a:pPr marL="261938" lvl="0" indent="-85725" algn="just">
                <a:lnSpc>
                  <a:spcPct val="114000"/>
                </a:lnSpc>
                <a:buFont typeface="Arial" pitchFamily="34" charset="0"/>
                <a:buChar char="•"/>
              </a:pPr>
              <a:r>
                <a:rPr lang="pt-BR" sz="1200" dirty="0">
                  <a:latin typeface="Arial" panose="020B0604020202020204" pitchFamily="34" charset="0"/>
                  <a:cs typeface="Arial" panose="020B0604020202020204" pitchFamily="34" charset="0"/>
                </a:rPr>
                <a:t>Opção de autoenchimento </a:t>
              </a:r>
              <a:r>
                <a:rPr lang="pt-BR" sz="1200" dirty="0" smtClean="0">
                  <a:latin typeface="Arial" panose="020B0604020202020204" pitchFamily="34" charset="0"/>
                  <a:cs typeface="Arial" panose="020B0604020202020204" pitchFamily="34" charset="0"/>
                </a:rPr>
                <a:t>disponível</a:t>
              </a:r>
            </a:p>
            <a:p>
              <a:pPr marL="263525" indent="-8731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Opções de defletor esférico / receptor esférico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138549" y="152404"/>
            <a:ext cx="7772402" cy="10058400"/>
            <a:chOff x="-1" y="-1"/>
            <a:chExt cx="7772402"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7772401" cy="10058400"/>
            </a:xfrm>
            <a:prstGeom prst="rect">
              <a:avLst/>
            </a:prstGeom>
          </p:spPr>
        </p:pic>
        <p:sp>
          <p:nvSpPr>
            <p:cNvPr id="3" name="Rectangle 2"/>
            <p:cNvSpPr/>
            <p:nvPr/>
          </p:nvSpPr>
          <p:spPr>
            <a:xfrm>
              <a:off x="350520" y="509016"/>
              <a:ext cx="4069080" cy="350520"/>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ÍNDICE</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1" y="1147191"/>
              <a:ext cx="3476625" cy="2472309"/>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579788" y="5998470"/>
              <a:ext cx="2245134" cy="2472309"/>
            </a:xfrm>
            <a:custGeom>
              <a:avLst/>
              <a:gdLst>
                <a:gd name="connsiteX0" fmla="*/ 0 w 2028826"/>
                <a:gd name="connsiteY0" fmla="*/ 0 h 2472309"/>
                <a:gd name="connsiteX1" fmla="*/ 2028826 w 2028826"/>
                <a:gd name="connsiteY1" fmla="*/ 0 h 2472309"/>
                <a:gd name="connsiteX2" fmla="*/ 2028826 w 2028826"/>
                <a:gd name="connsiteY2" fmla="*/ 2472309 h 2472309"/>
                <a:gd name="connsiteX3" fmla="*/ 0 w 2028826"/>
                <a:gd name="connsiteY3" fmla="*/ 2472309 h 2472309"/>
                <a:gd name="connsiteX4" fmla="*/ 0 w 2028826"/>
                <a:gd name="connsiteY4" fmla="*/ 0 h 2472309"/>
                <a:gd name="connsiteX0" fmla="*/ 0 w 2028826"/>
                <a:gd name="connsiteY0" fmla="*/ 0 h 2472309"/>
                <a:gd name="connsiteX1" fmla="*/ 1885951 w 2028826"/>
                <a:gd name="connsiteY1" fmla="*/ 123825 h 2472309"/>
                <a:gd name="connsiteX2" fmla="*/ 2028826 w 2028826"/>
                <a:gd name="connsiteY2" fmla="*/ 2472309 h 2472309"/>
                <a:gd name="connsiteX3" fmla="*/ 0 w 2028826"/>
                <a:gd name="connsiteY3" fmla="*/ 2472309 h 2472309"/>
                <a:gd name="connsiteX4" fmla="*/ 0 w 2028826"/>
                <a:gd name="connsiteY4" fmla="*/ 0 h 2472309"/>
                <a:gd name="connsiteX0" fmla="*/ 0 w 2028826"/>
                <a:gd name="connsiteY0" fmla="*/ 0 h 2472309"/>
                <a:gd name="connsiteX1" fmla="*/ 1885951 w 2028826"/>
                <a:gd name="connsiteY1" fmla="*/ 123825 h 2472309"/>
                <a:gd name="connsiteX2" fmla="*/ 2028826 w 2028826"/>
                <a:gd name="connsiteY2" fmla="*/ 2472309 h 2472309"/>
                <a:gd name="connsiteX3" fmla="*/ 0 w 2028826"/>
                <a:gd name="connsiteY3" fmla="*/ 2472309 h 2472309"/>
                <a:gd name="connsiteX4" fmla="*/ 0 w 2028826"/>
                <a:gd name="connsiteY4" fmla="*/ 0 h 2472309"/>
                <a:gd name="connsiteX0" fmla="*/ 0 w 2254556"/>
                <a:gd name="connsiteY0" fmla="*/ 0 h 2472309"/>
                <a:gd name="connsiteX1" fmla="*/ 1885951 w 2254556"/>
                <a:gd name="connsiteY1" fmla="*/ 123825 h 2472309"/>
                <a:gd name="connsiteX2" fmla="*/ 2209801 w 2254556"/>
                <a:gd name="connsiteY2" fmla="*/ 1957959 h 2472309"/>
                <a:gd name="connsiteX3" fmla="*/ 2028826 w 2254556"/>
                <a:gd name="connsiteY3" fmla="*/ 2472309 h 2472309"/>
                <a:gd name="connsiteX4" fmla="*/ 0 w 2254556"/>
                <a:gd name="connsiteY4" fmla="*/ 2472309 h 2472309"/>
                <a:gd name="connsiteX5" fmla="*/ 0 w 2254556"/>
                <a:gd name="connsiteY5" fmla="*/ 0 h 2472309"/>
                <a:gd name="connsiteX0" fmla="*/ 0 w 2245134"/>
                <a:gd name="connsiteY0" fmla="*/ 0 h 2472309"/>
                <a:gd name="connsiteX1" fmla="*/ 1885951 w 2245134"/>
                <a:gd name="connsiteY1" fmla="*/ 123825 h 2472309"/>
                <a:gd name="connsiteX2" fmla="*/ 1847851 w 2245134"/>
                <a:gd name="connsiteY2" fmla="*/ 453009 h 2472309"/>
                <a:gd name="connsiteX3" fmla="*/ 2209801 w 2245134"/>
                <a:gd name="connsiteY3" fmla="*/ 1957959 h 2472309"/>
                <a:gd name="connsiteX4" fmla="*/ 2028826 w 2245134"/>
                <a:gd name="connsiteY4" fmla="*/ 2472309 h 2472309"/>
                <a:gd name="connsiteX5" fmla="*/ 0 w 2245134"/>
                <a:gd name="connsiteY5" fmla="*/ 2472309 h 2472309"/>
                <a:gd name="connsiteX6" fmla="*/ 0 w 2245134"/>
                <a:gd name="connsiteY6" fmla="*/ 0 h 2472309"/>
                <a:gd name="connsiteX0" fmla="*/ 0 w 2245134"/>
                <a:gd name="connsiteY0" fmla="*/ 0 h 2472309"/>
                <a:gd name="connsiteX1" fmla="*/ 1885951 w 2245134"/>
                <a:gd name="connsiteY1" fmla="*/ 123825 h 2472309"/>
                <a:gd name="connsiteX2" fmla="*/ 1733551 w 2245134"/>
                <a:gd name="connsiteY2" fmla="*/ 148209 h 2472309"/>
                <a:gd name="connsiteX3" fmla="*/ 1847851 w 2245134"/>
                <a:gd name="connsiteY3" fmla="*/ 453009 h 2472309"/>
                <a:gd name="connsiteX4" fmla="*/ 2209801 w 2245134"/>
                <a:gd name="connsiteY4" fmla="*/ 1957959 h 2472309"/>
                <a:gd name="connsiteX5" fmla="*/ 2028826 w 2245134"/>
                <a:gd name="connsiteY5" fmla="*/ 2472309 h 2472309"/>
                <a:gd name="connsiteX6" fmla="*/ 0 w 2245134"/>
                <a:gd name="connsiteY6" fmla="*/ 2472309 h 2472309"/>
                <a:gd name="connsiteX7" fmla="*/ 0 w 2245134"/>
                <a:gd name="connsiteY7" fmla="*/ 0 h 2472309"/>
                <a:gd name="connsiteX0" fmla="*/ 0 w 2245134"/>
                <a:gd name="connsiteY0" fmla="*/ 0 h 2472309"/>
                <a:gd name="connsiteX1" fmla="*/ 1724026 w 2245134"/>
                <a:gd name="connsiteY1" fmla="*/ 119634 h 2472309"/>
                <a:gd name="connsiteX2" fmla="*/ 1885951 w 2245134"/>
                <a:gd name="connsiteY2" fmla="*/ 123825 h 2472309"/>
                <a:gd name="connsiteX3" fmla="*/ 1733551 w 2245134"/>
                <a:gd name="connsiteY3" fmla="*/ 148209 h 2472309"/>
                <a:gd name="connsiteX4" fmla="*/ 1847851 w 2245134"/>
                <a:gd name="connsiteY4" fmla="*/ 453009 h 2472309"/>
                <a:gd name="connsiteX5" fmla="*/ 2209801 w 2245134"/>
                <a:gd name="connsiteY5" fmla="*/ 1957959 h 2472309"/>
                <a:gd name="connsiteX6" fmla="*/ 2028826 w 2245134"/>
                <a:gd name="connsiteY6" fmla="*/ 2472309 h 2472309"/>
                <a:gd name="connsiteX7" fmla="*/ 0 w 2245134"/>
                <a:gd name="connsiteY7" fmla="*/ 2472309 h 2472309"/>
                <a:gd name="connsiteX8" fmla="*/ 0 w 2245134"/>
                <a:gd name="connsiteY8" fmla="*/ 0 h 2472309"/>
                <a:gd name="connsiteX0" fmla="*/ 0 w 2245134"/>
                <a:gd name="connsiteY0" fmla="*/ 0 h 2472309"/>
                <a:gd name="connsiteX1" fmla="*/ 1724026 w 2245134"/>
                <a:gd name="connsiteY1" fmla="*/ 119634 h 2472309"/>
                <a:gd name="connsiteX2" fmla="*/ 1885951 w 2245134"/>
                <a:gd name="connsiteY2" fmla="*/ 123825 h 2472309"/>
                <a:gd name="connsiteX3" fmla="*/ 1743076 w 2245134"/>
                <a:gd name="connsiteY3" fmla="*/ 100584 h 2472309"/>
                <a:gd name="connsiteX4" fmla="*/ 1733551 w 2245134"/>
                <a:gd name="connsiteY4" fmla="*/ 148209 h 2472309"/>
                <a:gd name="connsiteX5" fmla="*/ 1847851 w 2245134"/>
                <a:gd name="connsiteY5" fmla="*/ 453009 h 2472309"/>
                <a:gd name="connsiteX6" fmla="*/ 2209801 w 2245134"/>
                <a:gd name="connsiteY6" fmla="*/ 1957959 h 2472309"/>
                <a:gd name="connsiteX7" fmla="*/ 2028826 w 2245134"/>
                <a:gd name="connsiteY7" fmla="*/ 2472309 h 2472309"/>
                <a:gd name="connsiteX8" fmla="*/ 0 w 2245134"/>
                <a:gd name="connsiteY8" fmla="*/ 2472309 h 2472309"/>
                <a:gd name="connsiteX9" fmla="*/ 0 w 2245134"/>
                <a:gd name="connsiteY9" fmla="*/ 0 h 2472309"/>
                <a:gd name="connsiteX0" fmla="*/ 0 w 2245134"/>
                <a:gd name="connsiteY0" fmla="*/ 0 h 2472309"/>
                <a:gd name="connsiteX1" fmla="*/ 1724026 w 2245134"/>
                <a:gd name="connsiteY1" fmla="*/ 119634 h 2472309"/>
                <a:gd name="connsiteX2" fmla="*/ 1714501 w 2245134"/>
                <a:gd name="connsiteY2" fmla="*/ 95250 h 2472309"/>
                <a:gd name="connsiteX3" fmla="*/ 1743076 w 2245134"/>
                <a:gd name="connsiteY3" fmla="*/ 100584 h 2472309"/>
                <a:gd name="connsiteX4" fmla="*/ 1733551 w 2245134"/>
                <a:gd name="connsiteY4" fmla="*/ 148209 h 2472309"/>
                <a:gd name="connsiteX5" fmla="*/ 1847851 w 2245134"/>
                <a:gd name="connsiteY5" fmla="*/ 453009 h 2472309"/>
                <a:gd name="connsiteX6" fmla="*/ 2209801 w 2245134"/>
                <a:gd name="connsiteY6" fmla="*/ 1957959 h 2472309"/>
                <a:gd name="connsiteX7" fmla="*/ 2028826 w 2245134"/>
                <a:gd name="connsiteY7" fmla="*/ 2472309 h 2472309"/>
                <a:gd name="connsiteX8" fmla="*/ 0 w 2245134"/>
                <a:gd name="connsiteY8" fmla="*/ 2472309 h 2472309"/>
                <a:gd name="connsiteX9" fmla="*/ 0 w 2245134"/>
                <a:gd name="connsiteY9" fmla="*/ 0 h 2472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5134" h="2472309">
                  <a:moveTo>
                    <a:pt x="0" y="0"/>
                  </a:moveTo>
                  <a:cubicBezTo>
                    <a:pt x="606425" y="33528"/>
                    <a:pt x="1117601" y="86106"/>
                    <a:pt x="1724026" y="119634"/>
                  </a:cubicBezTo>
                  <a:lnTo>
                    <a:pt x="1714501" y="95250"/>
                  </a:lnTo>
                  <a:cubicBezTo>
                    <a:pt x="1755776" y="100012"/>
                    <a:pt x="1768476" y="96520"/>
                    <a:pt x="1743076" y="100584"/>
                  </a:cubicBezTo>
                  <a:cubicBezTo>
                    <a:pt x="1717676" y="104648"/>
                    <a:pt x="1754188" y="97409"/>
                    <a:pt x="1733551" y="148209"/>
                  </a:cubicBezTo>
                  <a:cubicBezTo>
                    <a:pt x="1712914" y="199009"/>
                    <a:pt x="1809751" y="157734"/>
                    <a:pt x="1847851" y="453009"/>
                  </a:cubicBezTo>
                  <a:cubicBezTo>
                    <a:pt x="1885951" y="748284"/>
                    <a:pt x="2209801" y="1610297"/>
                    <a:pt x="2209801" y="1957959"/>
                  </a:cubicBezTo>
                  <a:cubicBezTo>
                    <a:pt x="2209801" y="2305621"/>
                    <a:pt x="2363789" y="2394522"/>
                    <a:pt x="2028826" y="2472309"/>
                  </a:cubicBezTo>
                  <a:lnTo>
                    <a:pt x="0" y="2472309"/>
                  </a:lnTo>
                  <a:lnTo>
                    <a:pt x="0" y="0"/>
                  </a:lnTo>
                  <a:close/>
                </a:path>
              </a:pathLst>
            </a:cu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763778" y="1440624"/>
              <a:ext cx="5452872" cy="6708648"/>
            </a:xfrm>
            <a:prstGeom prst="rect">
              <a:avLst/>
            </a:prstGeom>
          </p:spPr>
          <p:txBody>
            <a:bodyPr lIns="0" tIns="0" rIns="0" bIns="0">
              <a:noAutofit/>
            </a:bodyPr>
            <a:lstStyle/>
            <a:p>
              <a:pPr marL="121412" indent="0" algn="just"/>
              <a:r>
                <a:rPr lang="pt-BR" sz="1200" b="1" u="sng" dirty="0" smtClean="0">
                  <a:latin typeface="Arial" panose="020B0604020202020204" pitchFamily="34" charset="0"/>
                  <a:cs typeface="Arial" panose="020B0604020202020204" pitchFamily="34" charset="0"/>
                </a:rPr>
                <a:t>1 - Introdução</a:t>
              </a:r>
            </a:p>
            <a:p>
              <a:pPr marL="197612" indent="0" algn="just">
                <a:spcAft>
                  <a:spcPts val="1800"/>
                </a:spcAft>
              </a:pPr>
              <a:r>
                <a:rPr lang="pt-BR" sz="1200" dirty="0" smtClean="0">
                  <a:latin typeface="Arial" panose="020B0604020202020204" pitchFamily="34" charset="0"/>
                  <a:cs typeface="Arial" panose="020B0604020202020204" pitchFamily="34" charset="0"/>
                </a:rPr>
                <a:t>Saúde e segurança, informações sobre a Downhole Products e unidades em todo o mundo </a:t>
              </a:r>
            </a:p>
            <a:p>
              <a:pPr marL="121412" algn="just"/>
              <a:r>
                <a:rPr lang="pt-BR" sz="1200" b="1" u="sng" dirty="0">
                  <a:latin typeface="Arial" panose="020B0604020202020204" pitchFamily="34" charset="0"/>
                  <a:cs typeface="Arial" panose="020B0604020202020204" pitchFamily="34" charset="0"/>
                </a:rPr>
                <a:t>2 - Alargador &amp; sapata-guia</a:t>
              </a:r>
            </a:p>
            <a:p>
              <a:pPr marL="197612" indent="0" algn="just">
                <a:spcAft>
                  <a:spcPts val="1800"/>
                </a:spcAft>
              </a:pPr>
              <a:r>
                <a:rPr lang="pt-BR" sz="1200" dirty="0" smtClean="0">
                  <a:latin typeface="Arial" panose="020B0604020202020204" pitchFamily="34" charset="0"/>
                  <a:cs typeface="Arial" panose="020B0604020202020204" pitchFamily="34" charset="0"/>
                </a:rPr>
                <a:t>Pen-O-Trator™, opções de sapata-guia piloto e pontas </a:t>
              </a:r>
            </a:p>
            <a:p>
              <a:pPr marL="121412" algn="just"/>
              <a:r>
                <a:rPr lang="pt-BR" sz="1200" b="1" u="sng" dirty="0">
                  <a:latin typeface="Arial" panose="020B0604020202020204" pitchFamily="34" charset="0"/>
                  <a:cs typeface="Arial" panose="020B0604020202020204" pitchFamily="34" charset="0"/>
                </a:rPr>
                <a:t>3 - Equipamentos flutuantes</a:t>
              </a:r>
            </a:p>
            <a:p>
              <a:pPr marL="197612" indent="0" algn="just">
                <a:spcAft>
                  <a:spcPts val="1800"/>
                </a:spcAft>
              </a:pPr>
              <a:r>
                <a:rPr lang="pt-BR" sz="1200" dirty="0" smtClean="0">
                  <a:latin typeface="Arial" panose="020B0604020202020204" pitchFamily="34" charset="0"/>
                  <a:cs typeface="Arial" panose="020B0604020202020204" pitchFamily="34" charset="0"/>
                </a:rPr>
                <a:t>Sapata flutuante, colar flutuante, válvula flutuante, protetor de tela e tampão de cimento </a:t>
              </a:r>
            </a:p>
            <a:p>
              <a:pPr marL="121412" indent="0" algn="just">
                <a:spcAft>
                  <a:spcPts val="600"/>
                </a:spcAft>
              </a:pPr>
              <a:r>
                <a:rPr lang="pt-BR" sz="1200" b="1" u="sng" dirty="0">
                  <a:latin typeface="Arial" panose="020B0604020202020204" pitchFamily="34" charset="0"/>
                  <a:cs typeface="Arial" panose="020B0604020202020204" pitchFamily="34" charset="0"/>
                </a:rPr>
                <a:t>4 - Centralizadores rígidos</a:t>
              </a:r>
            </a:p>
            <a:p>
              <a:pPr marL="197612" marR="117856" indent="0" algn="just">
                <a:lnSpc>
                  <a:spcPts val="1752"/>
                </a:lnSpc>
                <a:spcAft>
                  <a:spcPts val="1800"/>
                </a:spcAft>
              </a:pPr>
              <a:r>
                <a:rPr lang="pt-BR" sz="1200" dirty="0" smtClean="0">
                  <a:latin typeface="Arial" panose="020B0604020202020204" pitchFamily="34" charset="0"/>
                  <a:cs typeface="Arial" panose="020B0604020202020204" pitchFamily="34" charset="0"/>
                </a:rPr>
                <a:t>Spir-0-Lizer™,PA4B, BladeRunner™, Econ-O-Glider™, Rizer-Lizer™, Spir-O-Mizer™ e Especiais </a:t>
              </a:r>
            </a:p>
            <a:p>
              <a:pPr marL="121412" marR="117856" algn="just">
                <a:spcBef>
                  <a:spcPts val="400"/>
                </a:spcBef>
              </a:pPr>
              <a:r>
                <a:rPr lang="pt-BR" sz="1200" b="1" u="sng" dirty="0">
                  <a:latin typeface="Arial" panose="020B0604020202020204" pitchFamily="34" charset="0"/>
                  <a:cs typeface="Arial" panose="020B0604020202020204" pitchFamily="34" charset="0"/>
                </a:rPr>
                <a:t>5 - Centralizadores de mola em arco</a:t>
              </a:r>
            </a:p>
            <a:p>
              <a:pPr marL="197612" marR="117856" indent="0" algn="just">
                <a:lnSpc>
                  <a:spcPts val="1752"/>
                </a:lnSpc>
                <a:spcAft>
                  <a:spcPts val="1800"/>
                </a:spcAft>
              </a:pPr>
              <a:r>
                <a:rPr lang="pt-BR" sz="1200" dirty="0" smtClean="0">
                  <a:latin typeface="Arial" panose="020B0604020202020204" pitchFamily="34" charset="0"/>
                  <a:cs typeface="Arial" panose="020B0604020202020204" pitchFamily="34" charset="0"/>
                </a:rPr>
                <a:t>Expand-O-Lizer™ Extreme Service, Extreme Service Tear Drop - Taper, SUB, Under Reamed Service, Bow Spring, Positive Bow Spring, Dual Rise Bow Spring, Standard Service e Seal Saver </a:t>
              </a:r>
            </a:p>
            <a:p>
              <a:pPr marL="121412" marR="117856" indent="0" algn="just"/>
              <a:r>
                <a:rPr lang="pt-BR" sz="1200" b="1" u="sng" dirty="0">
                  <a:latin typeface="Arial" panose="020B0604020202020204" pitchFamily="34" charset="0"/>
                  <a:cs typeface="Arial" panose="020B0604020202020204" pitchFamily="34" charset="0"/>
                </a:rPr>
                <a:t>6 - Colares limitadores</a:t>
              </a:r>
            </a:p>
            <a:p>
              <a:pPr marL="197612" indent="0" algn="just">
                <a:spcAft>
                  <a:spcPts val="1800"/>
                </a:spcAft>
              </a:pPr>
              <a:r>
                <a:rPr lang="pt-BR" sz="1200" dirty="0" smtClean="0">
                  <a:latin typeface="Arial" panose="020B0604020202020204" pitchFamily="34" charset="0"/>
                  <a:cs typeface="Arial" panose="020B0604020202020204" pitchFamily="34" charset="0"/>
                </a:rPr>
                <a:t>Spir-O-Lok™ e Shrink-Lok™ </a:t>
              </a:r>
            </a:p>
            <a:p>
              <a:pPr marL="121412" marR="117856" algn="just"/>
              <a:r>
                <a:rPr lang="pt-BR" sz="1200" b="1" u="sng" dirty="0">
                  <a:latin typeface="Arial" panose="020B0604020202020204" pitchFamily="34" charset="0"/>
                  <a:cs typeface="Arial" panose="020B0604020202020204" pitchFamily="34" charset="0"/>
                </a:rPr>
                <a:t>7 - Protetores de cabos</a:t>
              </a:r>
            </a:p>
            <a:p>
              <a:pPr marL="197612" indent="0" algn="just">
                <a:spcAft>
                  <a:spcPts val="1800"/>
                </a:spcAft>
              </a:pPr>
              <a:r>
                <a:rPr lang="pt-BR" sz="1200" dirty="0" smtClean="0">
                  <a:latin typeface="Arial" panose="020B0604020202020204" pitchFamily="34" charset="0"/>
                  <a:cs typeface="Arial" panose="020B0604020202020204" pitchFamily="34" charset="0"/>
                </a:rPr>
                <a:t>Braçadeira de Cabos Grippy™, variações de braçadeira de cabos Grippy™ </a:t>
              </a:r>
            </a:p>
            <a:p>
              <a:pPr marL="121412" marR="117856" indent="0" algn="just"/>
              <a:r>
                <a:rPr lang="pt-BR" sz="1200" b="1" u="sng" dirty="0">
                  <a:latin typeface="Arial" panose="020B0604020202020204" pitchFamily="34" charset="0"/>
                  <a:cs typeface="Arial" panose="020B0604020202020204" pitchFamily="34" charset="0"/>
                </a:rPr>
                <a:t>8 - Serviços</a:t>
              </a:r>
            </a:p>
            <a:p>
              <a:pPr marL="197612" indent="0" algn="just">
                <a:spcAft>
                  <a:spcPts val="1800"/>
                </a:spcAft>
              </a:pPr>
              <a:r>
                <a:rPr lang="pt-BR" sz="1200" dirty="0" smtClean="0">
                  <a:latin typeface="Arial" panose="020B0604020202020204" pitchFamily="34" charset="0"/>
                  <a:cs typeface="Arial" panose="020B0604020202020204" pitchFamily="34" charset="0"/>
                </a:rPr>
                <a:t>Pesquisa e design, colocação de centralizadores/análise de TD e lançamento de novos produtos </a:t>
              </a:r>
            </a:p>
            <a:p>
              <a:pPr marL="121412" marR="117856" algn="just"/>
              <a:r>
                <a:rPr lang="pt-BR" sz="1200" b="1" u="sng" dirty="0">
                  <a:latin typeface="Arial" panose="020B0604020202020204" pitchFamily="34" charset="0"/>
                  <a:cs typeface="Arial" panose="020B0604020202020204" pitchFamily="34" charset="0"/>
                </a:rPr>
                <a:t>9 - Informações de contato</a:t>
              </a:r>
            </a:p>
            <a:p>
              <a:pPr marL="197612" indent="0" algn="just">
                <a:spcAft>
                  <a:spcPts val="1800"/>
                </a:spcAft>
              </a:pPr>
              <a:r>
                <a:rPr lang="pt-BR" sz="1200" dirty="0" smtClean="0">
                  <a:latin typeface="Arial" panose="020B0604020202020204" pitchFamily="34" charset="0"/>
                  <a:cs typeface="Arial" panose="020B0604020202020204" pitchFamily="34" charset="0"/>
                </a:rPr>
                <a:t>Informações de contato de escritórios no mundo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08432" y="539496"/>
              <a:ext cx="2804160" cy="320040"/>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SCREEN SAVER</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32376" y="8266176"/>
              <a:ext cx="2286000" cy="143256"/>
            </a:xfrm>
            <a:prstGeom prst="rect">
              <a:avLst/>
            </a:prstGeom>
          </p:spPr>
          <p:txBody>
            <a:bodyPr wrap="none" lIns="0" tIns="0" rIns="0" bIns="0">
              <a:noAutofit/>
            </a:bodyPr>
            <a:lstStyle/>
            <a:p>
              <a:pPr indent="0" algn="ctr">
                <a:spcBef>
                  <a:spcPts val="9450"/>
                </a:spcBef>
              </a:pPr>
              <a:r>
                <a:rPr lang="pt-BR" sz="800" spc="50" dirty="0" smtClean="0">
                  <a:latin typeface="Arial Narrow" pitchFamily="34" charset="0"/>
                </a:rPr>
                <a:t>SERVIÇOS EM EQUIPAMENTOS PETROLÍFEROS</a:t>
              </a:r>
              <a:endParaRPr lang="pt-BR" sz="800" spc="50" dirty="0">
                <a:latin typeface="Arial Narrow" pitchFamily="34" charset="0"/>
              </a:endParaRPr>
            </a:p>
          </p:txBody>
        </p:sp>
        <p:sp>
          <p:nvSpPr>
            <p:cNvPr id="7" name="Rectangle 6"/>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8" name="Rectangle 7"/>
            <p:cNvSpPr/>
            <p:nvPr/>
          </p:nvSpPr>
          <p:spPr>
            <a:xfrm>
              <a:off x="302525" y="5406787"/>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944880" y="1265464"/>
              <a:ext cx="5404104" cy="1472184"/>
            </a:xfrm>
            <a:prstGeom prst="rect">
              <a:avLst/>
            </a:prstGeom>
          </p:spPr>
          <p:txBody>
            <a:bodyPr lIns="0" tIns="0" rIns="0" bIns="0">
              <a:noAutofit/>
            </a:bodyPr>
            <a:lstStyle/>
            <a:p>
              <a:pPr indent="0" algn="just">
                <a:lnSpc>
                  <a:spcPts val="1752"/>
                </a:lnSpc>
                <a:spcAft>
                  <a:spcPts val="1050"/>
                </a:spcAft>
              </a:pPr>
              <a:r>
                <a:rPr lang="pt-BR" sz="1200" dirty="0" smtClean="0">
                  <a:latin typeface="Arial" panose="020B0604020202020204" pitchFamily="34" charset="0"/>
                  <a:cs typeface="Arial" panose="020B0604020202020204" pitchFamily="34" charset="0"/>
                </a:rPr>
                <a:t>A válvula protetora de tela foi desenvolvida especialmente para aplicações de controle de areia que empregam ICDs (dispositivos de controle de influxo), onde existe a necessidade de impedir a entrada de detritos nas telas de contenção de areia a partir do anular. A válvula permite que o operador mantenha um desequilíbrio hidrostático entre as telas e o anular, mantendo os ICDs fechados e impedindo a entrada de detritos e o entupimento das telas. Ao mesmo tempo, isso preserva a eficiência da produção das telas até atingirem a zona produtora. Desenvolvida em conjunto com nossa distribuidora norueguesa "Toolserv AS"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95527" y="3363360"/>
              <a:ext cx="4715257" cy="3797808"/>
            </a:xfrm>
            <a:prstGeom prst="rect">
              <a:avLst/>
            </a:prstGeom>
          </p:spPr>
          <p:txBody>
            <a:bodyPr lIns="0" tIns="0" rIns="0" bIns="0">
              <a:noAutofit/>
            </a:bodyPr>
            <a:lstStyle/>
            <a:p>
              <a:pPr marL="91440" indent="0">
                <a:lnSpc>
                  <a:spcPct val="114000"/>
                </a:lnSpc>
              </a:pPr>
              <a:r>
                <a:rPr lang="pt-BR" sz="1200" b="1" u="sng" dirty="0" smtClean="0">
                  <a:latin typeface="Arial" panose="020B0604020202020204" pitchFamily="34" charset="0"/>
                  <a:cs typeface="Arial" panose="020B0604020202020204" pitchFamily="34" charset="0"/>
                </a:rPr>
                <a:t>Características</a:t>
              </a:r>
              <a:endParaRPr lang="pt-BR" sz="1200" dirty="0" smtClean="0">
                <a:latin typeface="Arial" panose="020B0604020202020204" pitchFamily="34" charset="0"/>
                <a:cs typeface="Arial" panose="020B0604020202020204" pitchFamily="34" charset="0"/>
              </a:endParaRP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Pressão de abertura ajustável de 50 a 180 psi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Vedação metal- metal testada a 5.000 psi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Fabricada para ser compatível com areia/material de completação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Componentes da válvula em Inconel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Vazão de até 6 bbls/min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Todos os conjuntos de válvula são testados a pressão antes do envio e são fornecidos com uma tabela de testes</a:t>
              </a:r>
            </a:p>
            <a:p>
              <a:pPr marL="91440" indent="0">
                <a:lnSpc>
                  <a:spcPct val="114000"/>
                </a:lnSpc>
              </a:pPr>
              <a:endParaRPr lang="pt-BR" sz="1200" dirty="0" smtClean="0">
                <a:latin typeface="Arial" panose="020B0604020202020204" pitchFamily="34" charset="0"/>
                <a:cs typeface="Arial" panose="020B0604020202020204" pitchFamily="34" charset="0"/>
              </a:endParaRPr>
            </a:p>
            <a:p>
              <a:pPr marL="91440" indent="0">
                <a:lnSpc>
                  <a:spcPct val="114000"/>
                </a:lnSpc>
              </a:pPr>
              <a:r>
                <a:rPr lang="pt-BR" sz="1200" b="1" u="sng" dirty="0" smtClean="0">
                  <a:latin typeface="Arial" panose="020B0604020202020204" pitchFamily="34" charset="0"/>
                  <a:cs typeface="Arial" panose="020B0604020202020204" pitchFamily="34" charset="0"/>
                </a:rPr>
                <a:t>Opções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Fabricada para uma variedade de tamanhos de revestimento</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Configuração de válvula dupla ou única </a:t>
              </a:r>
            </a:p>
            <a:p>
              <a:pPr marL="261938" indent="-85725">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Os conjuntos podem ser ajustados em fábrica, se necessário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44424" y="518160"/>
              <a:ext cx="2950464" cy="33223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TAMPÕES DE CIMENTO</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95528" y="1286256"/>
              <a:ext cx="5958840" cy="716280"/>
            </a:xfrm>
            <a:prstGeom prst="rect">
              <a:avLst/>
            </a:prstGeom>
          </p:spPr>
          <p:txBody>
            <a:bodyPr lIns="0" tIns="0" rIns="0" bIns="0">
              <a:noAutofit/>
            </a:bodyPr>
            <a:lstStyle/>
            <a:p>
              <a:pPr marL="162052" indent="0">
                <a:lnSpc>
                  <a:spcPts val="1752"/>
                </a:lnSpc>
                <a:spcAft>
                  <a:spcPts val="5880"/>
                </a:spcAft>
              </a:pPr>
              <a:r>
                <a:rPr lang="pt-BR" sz="1200" dirty="0" smtClean="0">
                  <a:latin typeface="Arial" panose="020B0604020202020204" pitchFamily="34" charset="0"/>
                  <a:cs typeface="Arial" panose="020B0604020202020204" pitchFamily="34" charset="0"/>
                </a:rPr>
                <a:t>A Downhole Products oferece um tampão de cimento não rotativo com um design de cinco aletas limpadoras, extremamente eficaz na limpeza de revestimentos.</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343469" y="5215719"/>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633300" y="2797571"/>
              <a:ext cx="4281438" cy="3942441"/>
            </a:xfrm>
            <a:prstGeom prst="rect">
              <a:avLst/>
            </a:prstGeom>
          </p:spPr>
          <p:txBody>
            <a:bodyPr lIns="0" tIns="0" rIns="0" bIns="0">
              <a:noAutofit/>
            </a:bodyPr>
            <a:lstStyle/>
            <a:p>
              <a:pPr marL="241300" indent="0">
                <a:lnSpc>
                  <a:spcPct val="150000"/>
                </a:lnSpc>
              </a:pPr>
              <a:r>
                <a:rPr lang="pt-BR" sz="1200" b="1" u="sng" dirty="0" smtClean="0">
                  <a:latin typeface="Arial" panose="020B0604020202020204" pitchFamily="34" charset="0"/>
                  <a:cs typeface="Arial" panose="020B0604020202020204" pitchFamily="34" charset="0"/>
                </a:rPr>
                <a:t>Características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Design com cinco aletas limpadoras para uma limpeza eficaz do revestimento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Os dentes para serviço pesado antirrotação impedem que o tampão gire durante o corte de cimento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Cone invertido e receptor para o fácil encaixe e assentamento final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Disco de ruptura padrão para 800 PSI para o tampão inferior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Broca PDC e de cones </a:t>
              </a:r>
            </a:p>
            <a:p>
              <a:pPr marL="241300" indent="0">
                <a:lnSpc>
                  <a:spcPct val="150000"/>
                </a:lnSpc>
              </a:pPr>
              <a:endParaRPr lang="pt-BR" sz="1200" dirty="0" smtClean="0">
                <a:latin typeface="Arial" panose="020B0604020202020204" pitchFamily="34" charset="0"/>
                <a:cs typeface="Arial" panose="020B0604020202020204" pitchFamily="34" charset="0"/>
              </a:endParaRPr>
            </a:p>
            <a:p>
              <a:pPr marL="241300" indent="0">
                <a:lnSpc>
                  <a:spcPct val="150000"/>
                </a:lnSpc>
              </a:pPr>
              <a:r>
                <a:rPr lang="pt-BR" sz="1200" b="1" u="sng" dirty="0" smtClean="0">
                  <a:latin typeface="Arial" panose="020B0604020202020204" pitchFamily="34" charset="0"/>
                  <a:cs typeface="Arial" panose="020B0604020202020204" pitchFamily="34" charset="0"/>
                </a:rPr>
                <a:t>Opções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Disco </a:t>
              </a:r>
              <a:r>
                <a:rPr lang="pt-BR" sz="1200" dirty="0">
                  <a:latin typeface="Arial" panose="020B0604020202020204" pitchFamily="34" charset="0"/>
                  <a:cs typeface="Arial" panose="020B0604020202020204" pitchFamily="34" charset="0"/>
                </a:rPr>
                <a:t>de ruptura personalizado disponível </a:t>
              </a:r>
            </a:p>
            <a:p>
              <a:pPr marL="412750" indent="-73025">
                <a:lnSpc>
                  <a:spcPct val="150000"/>
                </a:lnSpc>
                <a:buFont typeface="Arial" pitchFamily="34" charset="0"/>
                <a:buChar char="•"/>
              </a:pPr>
              <a:r>
                <a:rPr lang="pt-BR" sz="1200" dirty="0" smtClean="0">
                  <a:latin typeface="Arial" panose="020B0604020202020204" pitchFamily="34" charset="0"/>
                  <a:cs typeface="Arial" panose="020B0604020202020204" pitchFamily="34" charset="0"/>
                </a:rPr>
                <a:t>Até </a:t>
              </a:r>
              <a:r>
                <a:rPr lang="pt-BR" sz="1200" dirty="0">
                  <a:latin typeface="Arial" panose="020B0604020202020204" pitchFamily="34" charset="0"/>
                  <a:cs typeface="Arial" panose="020B0604020202020204" pitchFamily="34" charset="0"/>
                </a:rPr>
                <a:t>1.600 psi</a:t>
              </a:r>
            </a:p>
          </p:txBody>
        </p:sp>
      </p:grpSp>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378696" cy="1124102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2054352" y="3889248"/>
              <a:ext cx="3069336" cy="292608"/>
            </a:xfrm>
            <a:prstGeom prst="rect">
              <a:avLst/>
            </a:prstGeom>
          </p:spPr>
          <p:txBody>
            <a:bodyPr wrap="none" lIns="0" tIns="0" rIns="0" bIns="0">
              <a:noAutofit/>
            </a:bodyPr>
            <a:lstStyle/>
            <a:p>
              <a:pPr indent="0"/>
              <a:r>
                <a:rPr lang="pt-BR" sz="2000" dirty="0" smtClean="0">
                  <a:solidFill>
                    <a:schemeClr val="bg1"/>
                  </a:solidFill>
                  <a:latin typeface="Arial Narrow"/>
                </a:rPr>
                <a:t>CENTRALIZADORES RÍGIDOS</a:t>
              </a:r>
              <a:endParaRPr lang="pt-BR" sz="200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68808" y="527304"/>
              <a:ext cx="2947416" cy="323088"/>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SPIR-O-LIZER™</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316173" y="5884460"/>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731519" y="2843784"/>
              <a:ext cx="4150197" cy="5071872"/>
            </a:xfrm>
            <a:prstGeom prst="rect">
              <a:avLst/>
            </a:prstGeom>
          </p:spPr>
          <p:txBody>
            <a:bodyPr lIns="0" tIns="0" rIns="0" bIns="0">
              <a:noAutofit/>
            </a:bodyPr>
            <a:lstStyle/>
            <a:p>
              <a:pPr marL="91440" indent="0" algn="just">
                <a:lnSpc>
                  <a:spcPts val="1752"/>
                </a:lnSpc>
              </a:pPr>
              <a:r>
                <a:rPr lang="pt-BR" sz="1200" b="1" u="sng" dirty="0" smtClean="0">
                  <a:latin typeface="Arial" panose="020B0604020202020204" pitchFamily="34" charset="0"/>
                  <a:cs typeface="Arial" panose="020B0604020202020204" pitchFamily="34" charset="0"/>
                </a:rPr>
                <a:t>Características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Fabricado com liga de zinco proporcionando:  </a:t>
              </a:r>
            </a:p>
            <a:p>
              <a:pPr marL="39528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Alta resistência, permitindo que seções de paredes mais finas possibilitem o máximo fluxo de passagem </a:t>
              </a:r>
            </a:p>
            <a:p>
              <a:pPr marL="39528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Excepcional resistência ao desgaste – stand-off máximo </a:t>
              </a:r>
            </a:p>
            <a:p>
              <a:pPr marL="39528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Baixo atrito, reduzindo o torque e arraste </a:t>
              </a:r>
            </a:p>
            <a:p>
              <a:pPr marL="39528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Suporta temperaturas até 204 °C (400 °F)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Configuração de lâmina em espiral de 360°, permitindo o stand-off máximo e ajudando na limpeza do poço e colocação do cimento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de lâmina autolimpante para reduzir o risco de vedação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Mais de 1 milhão de unidades descidas </a:t>
              </a:r>
            </a:p>
            <a:p>
              <a:pPr marL="91440" indent="0" algn="just">
                <a:lnSpc>
                  <a:spcPts val="1752"/>
                </a:lnSpc>
              </a:pPr>
              <a:endParaRPr lang="pt-BR" sz="1200" b="1" u="sng" dirty="0">
                <a:latin typeface="Arial" panose="020B0604020202020204" pitchFamily="34" charset="0"/>
                <a:cs typeface="Arial" panose="020B0604020202020204" pitchFamily="34" charset="0"/>
              </a:endParaRPr>
            </a:p>
            <a:p>
              <a:pPr marL="91440" indent="0" algn="just">
                <a:lnSpc>
                  <a:spcPts val="1752"/>
                </a:lnSpc>
              </a:pPr>
              <a:r>
                <a:rPr lang="pt-BR" sz="1200" b="1" u="sng" dirty="0" smtClean="0">
                  <a:latin typeface="Arial" panose="020B0604020202020204" pitchFamily="34" charset="0"/>
                  <a:cs typeface="Arial" panose="020B0604020202020204" pitchFamily="34" charset="0"/>
                </a:rPr>
                <a:t>Opções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 processo de fabricação (fundição em matriz) permite a usinagem das lâminas até o DE específico do cliente, se necessário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variando de 2 7/8” a 13 3/8”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Opção bipartida disponível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Serviços de instalação disponíveis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Simulações de torque e arraste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Cálculos de colocação de centralizador</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732503" y="1255776"/>
              <a:ext cx="6567950" cy="1350264"/>
            </a:xfrm>
            <a:prstGeom prst="rect">
              <a:avLst/>
            </a:prstGeom>
          </p:spPr>
          <p:txBody>
            <a:bodyPr lIns="0" tIns="0" rIns="0" bIns="0">
              <a:noAutofit/>
            </a:bodyPr>
            <a:lstStyle/>
            <a:p>
              <a:pPr marL="91440" marR="609600" indent="0" algn="just">
                <a:lnSpc>
                  <a:spcPts val="1752"/>
                </a:lnSpc>
              </a:pPr>
              <a:r>
                <a:rPr lang="pt-BR" sz="1200" dirty="0" smtClean="0">
                  <a:latin typeface="Arial" panose="020B0604020202020204" pitchFamily="34" charset="0"/>
                  <a:cs typeface="Arial" panose="020B0604020202020204" pitchFamily="34" charset="0"/>
                </a:rPr>
                <a:t>O Spir-O-Lizer™ é um centralizador de lâmina rígido fundido de liga de zinco, destinado a ajudar a descida do revestimento através da redução da resistência ao longo da seção do poço revestida, promovendo uma boa colocação de cimento por meio da redução do torque para permitir a rotação durante a cimentação. O design da lâmina cria turbulência durante o bombeamento de cimento no anular, promovendo uma cobertura de cimento de 360°.</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50520" y="533400"/>
              <a:ext cx="1103376" cy="307848"/>
            </a:xfrm>
            <a:prstGeom prst="rect">
              <a:avLst/>
            </a:prstGeom>
          </p:spPr>
          <p:txBody>
            <a:bodyPr wrap="none" lIns="0" tIns="0" rIns="0" bIns="0">
              <a:noAutofit/>
            </a:bodyPr>
            <a:lstStyle/>
            <a:p>
              <a:pPr marL="88900">
                <a:spcAft>
                  <a:spcPts val="2940"/>
                </a:spcAft>
              </a:pPr>
              <a:r>
                <a:rPr lang="pt-BR" sz="2400" b="1" dirty="0" smtClean="0">
                  <a:solidFill>
                    <a:srgbClr val="FFFFFF"/>
                  </a:solidFill>
                  <a:latin typeface="Times New Roman" panose="02020603050405020304" pitchFamily="18" charset="0"/>
                  <a:cs typeface="Times New Roman" panose="02020603050405020304" pitchFamily="18" charset="0"/>
                </a:rPr>
                <a:t>PA4B</a:t>
              </a:r>
              <a:endParaRPr lang="pt-BR" sz="2400" b="1" dirty="0">
                <a:solidFill>
                  <a:srgbClr val="FFFFFF"/>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166048" y="4833581"/>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893703" y="2798064"/>
              <a:ext cx="4990903" cy="3322320"/>
            </a:xfrm>
            <a:prstGeom prst="rect">
              <a:avLst/>
            </a:prstGeom>
          </p:spPr>
          <p:txBody>
            <a:bodyPr wrap="square" lIns="0" tIns="0" rIns="0" bIns="0">
              <a:noAutofit/>
            </a:bodyPr>
            <a:lstStyle/>
            <a:p>
              <a:pPr marL="91440" indent="-230188" algn="just">
                <a:lnSpc>
                  <a:spcPct val="114000"/>
                </a:lnSpc>
              </a:pPr>
              <a:r>
                <a:rPr lang="pt-BR" sz="1200" b="1" u="sng" dirty="0" smtClean="0">
                  <a:latin typeface="Arial" panose="020B0604020202020204" pitchFamily="34" charset="0"/>
                  <a:cs typeface="Arial" panose="020B0604020202020204" pitchFamily="34" charset="0"/>
                </a:rPr>
                <a:t>Características </a:t>
              </a:r>
            </a:p>
            <a:p>
              <a:pPr marL="236538" marR="1134872" indent="-11906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stand-off positivo protege as camisas da tela contra danos durante a descida no poço e ajuda muito na limpeza do poço </a:t>
              </a:r>
            </a:p>
            <a:p>
              <a:pPr marL="236538" marR="1134872" indent="-11906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desvio do fluido foi maximizado para eliminar a vedação durante a limpeza e as operações de bombeamento de cascalho </a:t>
              </a:r>
            </a:p>
            <a:p>
              <a:pPr marL="236538" marR="1134872" indent="-11906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Torque </a:t>
              </a:r>
              <a:r>
                <a:rPr lang="pt-BR" sz="1200" dirty="0">
                  <a:latin typeface="Arial" panose="020B0604020202020204" pitchFamily="34" charset="0"/>
                  <a:cs typeface="Arial" panose="020B0604020202020204" pitchFamily="34" charset="0"/>
                </a:rPr>
                <a:t>máximo e redução do arraste</a:t>
              </a:r>
            </a:p>
            <a:p>
              <a:pPr marL="91440" marR="1134872" indent="76200" algn="just">
                <a:lnSpc>
                  <a:spcPct val="114000"/>
                </a:lnSpc>
              </a:pPr>
              <a:endParaRPr lang="pt-BR" sz="1200" b="1" u="sng" dirty="0" smtClean="0">
                <a:latin typeface="Arial" panose="020B0604020202020204" pitchFamily="34" charset="0"/>
                <a:cs typeface="Arial" panose="020B0604020202020204" pitchFamily="34" charset="0"/>
              </a:endParaRPr>
            </a:p>
            <a:p>
              <a:pPr marL="91440" marR="1134872" indent="-230188" algn="just">
                <a:lnSpc>
                  <a:spcPct val="114000"/>
                </a:lnSpc>
              </a:pPr>
              <a:endParaRPr lang="pt-BR" sz="1200" b="1" u="sng" dirty="0" smtClean="0">
                <a:latin typeface="Arial" panose="020B0604020202020204" pitchFamily="34" charset="0"/>
                <a:cs typeface="Arial" panose="020B0604020202020204" pitchFamily="34" charset="0"/>
              </a:endParaRPr>
            </a:p>
            <a:p>
              <a:pPr marL="91440" marR="1134872" indent="-230188" algn="just">
                <a:lnSpc>
                  <a:spcPct val="114000"/>
                </a:lnSpc>
              </a:pPr>
              <a:endParaRPr lang="pt-BR" sz="1200" b="1" u="sng" dirty="0">
                <a:latin typeface="Arial" panose="020B0604020202020204" pitchFamily="34" charset="0"/>
                <a:cs typeface="Arial" panose="020B0604020202020204" pitchFamily="34" charset="0"/>
              </a:endParaRPr>
            </a:p>
            <a:p>
              <a:pPr marL="91440" marR="1134872" indent="-230188" algn="just">
                <a:lnSpc>
                  <a:spcPct val="114000"/>
                </a:lnSpc>
              </a:pPr>
              <a:r>
                <a:rPr lang="pt-BR" sz="1200" b="1" u="sng" dirty="0" smtClean="0">
                  <a:latin typeface="Arial" panose="020B0604020202020204" pitchFamily="34" charset="0"/>
                  <a:cs typeface="Arial" panose="020B0604020202020204" pitchFamily="34" charset="0"/>
                </a:rPr>
                <a:t>Opções </a:t>
              </a:r>
            </a:p>
            <a:p>
              <a:pPr marL="236538" marR="1134872" indent="-11906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Unidade sobreposta disponível </a:t>
              </a:r>
            </a:p>
            <a:p>
              <a:pPr marL="236538" marR="1134872" indent="-11906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Unidade bipartida disponível </a:t>
              </a:r>
            </a:p>
            <a:p>
              <a:pPr marL="236538" marR="1134872" indent="-119063" algn="just">
                <a:lnSpc>
                  <a:spcPct val="114000"/>
                </a:lnSpc>
                <a:buFont typeface="Arial" pitchFamily="34" charset="0"/>
                <a:buChar char="•"/>
              </a:pPr>
              <a:r>
                <a:rPr lang="pt-BR" sz="1200" dirty="0" smtClean="0">
                  <a:latin typeface="Arial" panose="020B0604020202020204" pitchFamily="34" charset="0"/>
                  <a:cs typeface="Arial" panose="020B0604020202020204" pitchFamily="34" charset="0"/>
                </a:rPr>
                <a:t>Tamanhos variando de 4 1/2” a 7”</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780288" y="1255776"/>
              <a:ext cx="6022848" cy="1118714"/>
            </a:xfrm>
            <a:prstGeom prst="rect">
              <a:avLst/>
            </a:prstGeom>
          </p:spPr>
          <p:txBody>
            <a:bodyPr lIns="0" tIns="0" rIns="0" bIns="0">
              <a:noAutofit/>
            </a:bodyPr>
            <a:lstStyle/>
            <a:p>
              <a:pPr marL="117475" marR="457200" indent="-9525" algn="just">
                <a:lnSpc>
                  <a:spcPts val="1752"/>
                </a:lnSpc>
                <a:spcBef>
                  <a:spcPts val="2940"/>
                </a:spcBef>
                <a:spcAft>
                  <a:spcPts val="3570"/>
                </a:spcAft>
              </a:pPr>
              <a:r>
                <a:rPr lang="pt-BR" sz="1200" dirty="0" smtClean="0">
                  <a:latin typeface="Arial" panose="020B0604020202020204" pitchFamily="34" charset="0"/>
                  <a:cs typeface="Arial" panose="020B0604020202020204" pitchFamily="34" charset="0"/>
                </a:rPr>
                <a:t>O Spir-O-Lizer™ com 'quatro lâminas em ângulo passivo' (PA4B) é um centralizador rígido de liga de zinco fundido, destinado especialmente a aplicações de controle de areia/enchimento com cascalho. Uma unidade com quatro lâminas com ângulo reduzido para maximizar a área de fluxo, minimizar a contrapressão e a vedação potencial.</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1856" y="527304"/>
              <a:ext cx="3325368" cy="323088"/>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BLADERUNNER ™</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316173" y="501100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648048" y="1225296"/>
              <a:ext cx="6056376" cy="1572768"/>
            </a:xfrm>
            <a:prstGeom prst="rect">
              <a:avLst/>
            </a:prstGeom>
          </p:spPr>
          <p:txBody>
            <a:bodyPr lIns="0" tIns="0" rIns="0" bIns="0">
              <a:noAutofit/>
            </a:bodyPr>
            <a:lstStyle/>
            <a:p>
              <a:pPr marL="160528" marR="508000" indent="0" algn="just">
                <a:lnSpc>
                  <a:spcPts val="1752"/>
                </a:lnSpc>
                <a:spcBef>
                  <a:spcPts val="2940"/>
                </a:spcBef>
                <a:spcAft>
                  <a:spcPts val="1050"/>
                </a:spcAft>
              </a:pPr>
              <a:r>
                <a:rPr lang="pt-BR" sz="1200" dirty="0" smtClean="0">
                  <a:latin typeface="Arial" panose="020B0604020202020204" pitchFamily="34" charset="0"/>
                  <a:cs typeface="Arial" panose="020B0604020202020204" pitchFamily="34" charset="0"/>
                </a:rPr>
                <a:t>BLADERUNNER™, o Spir-o-lizer™ definitivo para redução de atrito, indicado para reduzir o arraste em poços revestidos e maximizar a eficiência de stand-off do poço aberto. Os insertos de lâmina de Teflon™ são reduzidos durante a descida do liner através da coluna de revestimento anterior para expor o Spir-O-Lizer™ 360° Blade Form e ajudar na descida, conforme o liner entra no poço aberto. Faixas de Teflon™ no furo do centralizador asseguram um torque inicial extremamente baixo quando o liner é girado durante o processo de cimentação.</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82255" y="3246503"/>
              <a:ext cx="4069960" cy="4924103"/>
            </a:xfrm>
            <a:prstGeom prst="rect">
              <a:avLst/>
            </a:prstGeom>
          </p:spPr>
          <p:txBody>
            <a:bodyPr lIns="0" tIns="0" rIns="0" bIns="0">
              <a:noAutofit/>
            </a:bodyPr>
            <a:lstStyle/>
            <a:p>
              <a:pPr marL="114808" indent="0" algn="just">
                <a:lnSpc>
                  <a:spcPts val="1752"/>
                </a:lnSpc>
              </a:pPr>
              <a:r>
                <a:rPr lang="pt-BR" sz="1200" b="1" u="sng" dirty="0" smtClean="0">
                  <a:latin typeface="Arial" panose="020B0604020202020204" pitchFamily="34" charset="0"/>
                  <a:cs typeface="Arial" panose="020B0604020202020204" pitchFamily="34" charset="0"/>
                </a:rPr>
                <a:t>Características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Rolamentos de Teflon™ no furo asseguram um torque inicial extremamente baixo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Insertos de Teflon™ reduzem substancialmente o arraste</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Maximiza o torque e reduz o arraste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 construção em peça inteiriça rígida e sem partes móveis elimina potenciais detritos no poço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Todas as características do design do Spir-O-Lizer™ estão incorporadas</a:t>
              </a:r>
            </a:p>
            <a:p>
              <a:pPr marL="114808" indent="0" algn="just">
                <a:lnSpc>
                  <a:spcPts val="1752"/>
                </a:lnSpc>
              </a:pPr>
              <a:endParaRPr lang="pt-BR" sz="1200" b="1" u="sng" dirty="0" smtClean="0">
                <a:latin typeface="Arial" panose="020B0604020202020204" pitchFamily="34" charset="0"/>
                <a:cs typeface="Arial" panose="020B0604020202020204" pitchFamily="34" charset="0"/>
              </a:endParaRPr>
            </a:p>
            <a:p>
              <a:pPr marL="114808" indent="0" algn="just">
                <a:lnSpc>
                  <a:spcPts val="1752"/>
                </a:lnSpc>
              </a:pPr>
              <a:r>
                <a:rPr lang="pt-BR" sz="1200" b="1" u="sng" dirty="0" smtClean="0">
                  <a:latin typeface="Arial" panose="020B0604020202020204" pitchFamily="34" charset="0"/>
                  <a:cs typeface="Arial" panose="020B0604020202020204" pitchFamily="34" charset="0"/>
                </a:rPr>
                <a:t>Opções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BladeRunner</a:t>
              </a:r>
              <a:r>
                <a:rPr lang="pt-BR" sz="1200" dirty="0">
                  <a:latin typeface="Arial" panose="020B0604020202020204" pitchFamily="34" charset="0"/>
                  <a:cs typeface="Arial" panose="020B0604020202020204" pitchFamily="34" charset="0"/>
                </a:rPr>
                <a:t>™ 'BR', 'LD' &amp; 'LT' disponíveis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processo de fabricação (fundição em matriz) permite a usinagem das lâminas até o DE específico do cliente, se necessário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a:t>
              </a:r>
              <a:r>
                <a:rPr lang="pt-BR" sz="1200" dirty="0">
                  <a:latin typeface="Arial" panose="020B0604020202020204" pitchFamily="34" charset="0"/>
                  <a:cs typeface="Arial" panose="020B0604020202020204" pitchFamily="34" charset="0"/>
                </a:rPr>
                <a:t>variando de 2 7/8” a 13 3/8”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Opção </a:t>
              </a:r>
              <a:r>
                <a:rPr lang="pt-BR" sz="1200" dirty="0">
                  <a:latin typeface="Arial" panose="020B0604020202020204" pitchFamily="34" charset="0"/>
                  <a:cs typeface="Arial" panose="020B0604020202020204" pitchFamily="34" charset="0"/>
                </a:rPr>
                <a:t>bipartida disponível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Serviços </a:t>
              </a:r>
              <a:r>
                <a:rPr lang="pt-BR" sz="1200" dirty="0">
                  <a:latin typeface="Arial" panose="020B0604020202020204" pitchFamily="34" charset="0"/>
                  <a:cs typeface="Arial" panose="020B0604020202020204" pitchFamily="34" charset="0"/>
                </a:rPr>
                <a:t>de instalação disponíveis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Simulações </a:t>
              </a:r>
              <a:r>
                <a:rPr lang="pt-BR" sz="1200" dirty="0">
                  <a:latin typeface="Arial" panose="020B0604020202020204" pitchFamily="34" charset="0"/>
                  <a:cs typeface="Arial" panose="020B0604020202020204" pitchFamily="34" charset="0"/>
                </a:rPr>
                <a:t>de torque e arraste </a:t>
              </a:r>
            </a:p>
            <a:p>
              <a:pPr marL="285750" indent="-109538"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Cálculos </a:t>
              </a:r>
              <a:r>
                <a:rPr lang="pt-BR" sz="1200" dirty="0">
                  <a:latin typeface="Arial" panose="020B0604020202020204" pitchFamily="34" charset="0"/>
                  <a:cs typeface="Arial" panose="020B0604020202020204" pitchFamily="34" charset="0"/>
                </a:rPr>
                <a:t>de colocação de centralizador</a:t>
              </a:r>
            </a:p>
          </p:txBody>
        </p:sp>
      </p:gr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667512" y="1341896"/>
              <a:ext cx="4197096" cy="1859280"/>
            </a:xfrm>
            <a:prstGeom prst="rect">
              <a:avLst/>
            </a:prstGeom>
            <a:solidFill>
              <a:schemeClr val="bg1"/>
            </a:solidFill>
          </p:spPr>
          <p:txBody>
            <a:bodyPr lIns="0" tIns="0" rIns="0" bIns="0">
              <a:noAutofit/>
            </a:bodyPr>
            <a:lstStyle/>
            <a:p>
              <a:pPr marL="288544" indent="0" algn="just">
                <a:spcAft>
                  <a:spcPts val="1680"/>
                </a:spcAft>
              </a:pPr>
              <a:r>
                <a:rPr lang="pt-BR" sz="1200" b="1" u="sng" dirty="0" smtClean="0">
                  <a:latin typeface="Arial" panose="020B0604020202020204" pitchFamily="34" charset="0"/>
                  <a:cs typeface="Arial" panose="020B0604020202020204" pitchFamily="34" charset="0"/>
                </a:rPr>
                <a:t>BLADERUNNER™</a:t>
              </a:r>
            </a:p>
            <a:p>
              <a:pPr marL="352044" marR="425704" indent="0" algn="just">
                <a:lnSpc>
                  <a:spcPts val="1752"/>
                </a:lnSpc>
                <a:spcAft>
                  <a:spcPts val="6090"/>
                </a:spcAft>
              </a:pPr>
              <a:r>
                <a:rPr lang="pt-BR" sz="1200" dirty="0" smtClean="0">
                  <a:latin typeface="Arial" panose="020B0604020202020204" pitchFamily="34" charset="0"/>
                  <a:cs typeface="Arial" panose="020B0604020202020204" pitchFamily="34" charset="0"/>
                </a:rPr>
                <a:t>A unidade definitiva de redução de atrito Spir-O-lizer™ reduz o torque e o arraste usando os patenteados botões de atrito ultrabaixo de Teflon™ e os rolamentos de Teflon™ para redução de torque. Desempenho equivalente em poços abertos e revestidos.</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731520" y="4032368"/>
              <a:ext cx="3941064" cy="1685544"/>
            </a:xfrm>
            <a:prstGeom prst="rect">
              <a:avLst/>
            </a:prstGeom>
          </p:spPr>
          <p:txBody>
            <a:bodyPr lIns="0" tIns="0" rIns="0" bIns="0">
              <a:noAutofit/>
            </a:bodyPr>
            <a:lstStyle/>
            <a:p>
              <a:pPr marL="224536" indent="0" algn="just">
                <a:spcBef>
                  <a:spcPts val="6090"/>
                </a:spcBef>
                <a:spcAft>
                  <a:spcPts val="1680"/>
                </a:spcAft>
              </a:pPr>
              <a:r>
                <a:rPr lang="pt-BR" sz="1200" b="1" u="sng" dirty="0" smtClean="0">
                  <a:latin typeface="Arial" panose="020B0604020202020204" pitchFamily="34" charset="0"/>
                  <a:cs typeface="Arial" panose="020B0604020202020204" pitchFamily="34" charset="0"/>
                </a:rPr>
                <a:t>BLADERUNNER™ LD</a:t>
              </a:r>
            </a:p>
            <a:p>
              <a:pPr marL="288036" marR="233680" indent="0" algn="just">
                <a:lnSpc>
                  <a:spcPts val="1752"/>
                </a:lnSpc>
                <a:spcAft>
                  <a:spcPts val="4830"/>
                </a:spcAft>
              </a:pPr>
              <a:r>
                <a:rPr lang="pt-BR" sz="1200" dirty="0" smtClean="0">
                  <a:latin typeface="Arial" panose="020B0604020202020204" pitchFamily="34" charset="0"/>
                  <a:cs typeface="Arial" panose="020B0604020202020204" pitchFamily="34" charset="0"/>
                </a:rPr>
                <a:t>Para virtualmente eliminar o arraste em poços abertos e revestidos. Spir-O-Lizer™ de liga de zinco melhorado com os novos botões de atrito  ultrabaixo de Teflon™. Elimina partes móveis a potencial formação de detritos no poço.</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627795" y="5882185"/>
              <a:ext cx="1651379"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795528" y="6252224"/>
              <a:ext cx="3846576" cy="1764792"/>
            </a:xfrm>
            <a:prstGeom prst="rect">
              <a:avLst/>
            </a:prstGeom>
          </p:spPr>
          <p:txBody>
            <a:bodyPr lIns="0" tIns="0" rIns="0" bIns="0">
              <a:noAutofit/>
            </a:bodyPr>
            <a:lstStyle/>
            <a:p>
              <a:pPr marL="160528" indent="0" algn="just">
                <a:spcBef>
                  <a:spcPts val="4830"/>
                </a:spcBef>
                <a:spcAft>
                  <a:spcPts val="1680"/>
                </a:spcAft>
              </a:pPr>
              <a:r>
                <a:rPr lang="pt-BR" sz="1200" b="1" u="sng" dirty="0" smtClean="0">
                  <a:latin typeface="Arial" panose="020B0604020202020204" pitchFamily="34" charset="0"/>
                  <a:cs typeface="Arial" panose="020B0604020202020204" pitchFamily="34" charset="0"/>
                </a:rPr>
                <a:t>BLADERUNNER™ LT</a:t>
              </a:r>
            </a:p>
            <a:p>
              <a:pPr marL="224028" marR="203200" indent="0" algn="just">
                <a:lnSpc>
                  <a:spcPts val="1752"/>
                </a:lnSpc>
              </a:pPr>
              <a:r>
                <a:rPr lang="pt-BR" sz="1200" dirty="0" smtClean="0">
                  <a:latin typeface="Arial" panose="020B0604020202020204" pitchFamily="34" charset="0"/>
                  <a:cs typeface="Arial" panose="020B0604020202020204" pitchFamily="34" charset="0"/>
                </a:rPr>
                <a:t>Para virtualmente eliminar o torque inicial com os rolamentos redutores de torque de Teflon™. Construção em liga de zinco de baixo atrito comprovada, com os recursos do Spir-O-Lizer™. Para liners e revestimentos rotativos.</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26136" y="512064"/>
              <a:ext cx="3343656" cy="359664"/>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ECON-O-GLIDER™</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1195" y="1815151"/>
              <a:ext cx="1282890" cy="2224585"/>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8" name="Rectangle 7"/>
            <p:cNvSpPr/>
            <p:nvPr/>
          </p:nvSpPr>
          <p:spPr>
            <a:xfrm>
              <a:off x="641445" y="5431809"/>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731520" y="1225296"/>
              <a:ext cx="6426516" cy="1078992"/>
            </a:xfrm>
            <a:prstGeom prst="rect">
              <a:avLst/>
            </a:prstGeom>
          </p:spPr>
          <p:txBody>
            <a:bodyPr lIns="0" tIns="0" rIns="0" bIns="0">
              <a:noAutofit/>
            </a:bodyPr>
            <a:lstStyle/>
            <a:p>
              <a:pPr marL="216916" marR="355600" indent="0" algn="just">
                <a:lnSpc>
                  <a:spcPts val="1752"/>
                </a:lnSpc>
                <a:spcBef>
                  <a:spcPts val="2940"/>
                </a:spcBef>
                <a:spcAft>
                  <a:spcPts val="2310"/>
                </a:spcAft>
              </a:pPr>
              <a:r>
                <a:rPr lang="pt-BR" sz="1200" dirty="0" smtClean="0">
                  <a:latin typeface="Arial" panose="020B0604020202020204" pitchFamily="34" charset="0"/>
                  <a:cs typeface="Arial" panose="020B0604020202020204" pitchFamily="34" charset="0"/>
                </a:rPr>
                <a:t>O Econ-O-Glider™ é um centralizador com lâmina em espiral de aço estampado, especialmente destinado a centralizar o revestimento que está sendo descido em poços verticais e intermediários menos exigentes, onde o stand-off positivo é necessário e a redução de torque e arraste não é considerada uma necessidade essencial.</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10767" y="2639568"/>
              <a:ext cx="4034187" cy="2389632"/>
            </a:xfrm>
            <a:prstGeom prst="rect">
              <a:avLst/>
            </a:prstGeom>
          </p:spPr>
          <p:txBody>
            <a:bodyPr lIns="0" tIns="0" rIns="0" bIns="0">
              <a:noAutofit/>
            </a:bodyPr>
            <a:lstStyle/>
            <a:p>
              <a:pPr marL="137668" indent="0" algn="just">
                <a:lnSpc>
                  <a:spcPts val="1800"/>
                </a:lnSpc>
              </a:pPr>
              <a:r>
                <a:rPr lang="pt-BR" sz="1200" b="1" u="sng" dirty="0" smtClean="0">
                  <a:latin typeface="Arial" panose="020B0604020202020204" pitchFamily="34" charset="0"/>
                  <a:cs typeface="Arial" panose="020B0604020202020204" pitchFamily="34" charset="0"/>
                </a:rPr>
                <a:t>Características </a:t>
              </a:r>
            </a:p>
            <a:p>
              <a:pPr marL="307975" indent="-71438" algn="just">
                <a:lnSpc>
                  <a:spcPts val="1800"/>
                </a:lnSpc>
                <a:buFont typeface="Arial" pitchFamily="34" charset="0"/>
                <a:buChar char="•"/>
              </a:pPr>
              <a:r>
                <a:rPr lang="pt-BR" sz="1200" dirty="0" smtClean="0">
                  <a:latin typeface="Arial" panose="020B0604020202020204" pitchFamily="34" charset="0"/>
                  <a:cs typeface="Arial" panose="020B0604020202020204" pitchFamily="34" charset="0"/>
                </a:rPr>
                <a:t>Lâmina em espiral com stand-off positivo </a:t>
              </a:r>
            </a:p>
            <a:p>
              <a:pPr marL="307975" indent="-71438" algn="just">
                <a:lnSpc>
                  <a:spcPts val="1800"/>
                </a:lnSpc>
                <a:buFont typeface="Arial" pitchFamily="34" charset="0"/>
                <a:buChar char="•"/>
              </a:pPr>
              <a:r>
                <a:rPr lang="pt-BR" sz="1200" dirty="0" smtClean="0">
                  <a:latin typeface="Arial" panose="020B0604020202020204" pitchFamily="34" charset="0"/>
                  <a:cs typeface="Arial" panose="020B0604020202020204" pitchFamily="34" charset="0"/>
                </a:rPr>
                <a:t>Fluxo de passagem máximo </a:t>
              </a:r>
            </a:p>
            <a:p>
              <a:pPr marL="307975" indent="-71438" algn="just">
                <a:lnSpc>
                  <a:spcPts val="1800"/>
                </a:lnSpc>
                <a:buFont typeface="Arial" pitchFamily="34" charset="0"/>
                <a:buChar char="•"/>
              </a:pPr>
              <a:r>
                <a:rPr lang="pt-BR" sz="1200" dirty="0" smtClean="0">
                  <a:latin typeface="Arial" panose="020B0604020202020204" pitchFamily="34" charset="0"/>
                  <a:cs typeface="Arial" panose="020B0604020202020204" pitchFamily="34" charset="0"/>
                </a:rPr>
                <a:t>Lâminas testadas para suportar 15-20 toneladas de carga lateral </a:t>
              </a:r>
            </a:p>
            <a:p>
              <a:pPr marL="137668" indent="0" algn="just">
                <a:lnSpc>
                  <a:spcPts val="1800"/>
                </a:lnSpc>
              </a:pPr>
              <a:endParaRPr lang="pt-BR" sz="1200" b="1" u="sng" dirty="0">
                <a:latin typeface="Arial" panose="020B0604020202020204" pitchFamily="34" charset="0"/>
                <a:cs typeface="Arial" panose="020B0604020202020204" pitchFamily="34" charset="0"/>
              </a:endParaRPr>
            </a:p>
            <a:p>
              <a:pPr marL="137668" indent="0" algn="just">
                <a:lnSpc>
                  <a:spcPts val="1800"/>
                </a:lnSpc>
              </a:pPr>
              <a:r>
                <a:rPr lang="pt-BR" sz="1200" b="1" u="sng" dirty="0" smtClean="0">
                  <a:latin typeface="Arial" panose="020B0604020202020204" pitchFamily="34" charset="0"/>
                  <a:cs typeface="Arial" panose="020B0604020202020204" pitchFamily="34" charset="0"/>
                </a:rPr>
                <a:t>Opções </a:t>
              </a:r>
            </a:p>
            <a:p>
              <a:pPr marL="307975" indent="-71438" algn="just">
                <a:lnSpc>
                  <a:spcPts val="1800"/>
                </a:lnSpc>
                <a:buFont typeface="Arial" pitchFamily="34" charset="0"/>
                <a:buChar char="•"/>
              </a:pPr>
              <a:r>
                <a:rPr lang="pt-BR" sz="1200" dirty="0" smtClean="0">
                  <a:latin typeface="Arial" panose="020B0604020202020204" pitchFamily="34" charset="0"/>
                  <a:cs typeface="Arial" panose="020B0604020202020204" pitchFamily="34" charset="0"/>
                </a:rPr>
                <a:t>Opção Econ-O-Glider™ ST (lâmina reta) disponível </a:t>
              </a:r>
            </a:p>
            <a:p>
              <a:pPr marL="307975" indent="-71438" algn="just">
                <a:lnSpc>
                  <a:spcPts val="1800"/>
                </a:lnSpc>
                <a:buFont typeface="Arial" pitchFamily="34" charset="0"/>
                <a:buChar char="•"/>
              </a:pPr>
              <a:r>
                <a:rPr lang="pt-BR" sz="1200" dirty="0" smtClean="0">
                  <a:latin typeface="Arial" panose="020B0604020202020204" pitchFamily="34" charset="0"/>
                  <a:cs typeface="Arial" panose="020B0604020202020204" pitchFamily="34" charset="0"/>
                </a:rPr>
                <a:t>Opção de parafuso de aperto integrado (somente ST) </a:t>
              </a:r>
            </a:p>
            <a:p>
              <a:pPr marL="307975" indent="-71438" algn="just">
                <a:lnSpc>
                  <a:spcPts val="1800"/>
                </a:lnSpc>
                <a:buFont typeface="Arial" pitchFamily="34" charset="0"/>
                <a:buChar char="•"/>
              </a:pPr>
              <a:r>
                <a:rPr lang="pt-BR" sz="1200" dirty="0" smtClean="0">
                  <a:latin typeface="Arial" panose="020B0604020202020204" pitchFamily="34" charset="0"/>
                  <a:cs typeface="Arial" panose="020B0604020202020204" pitchFamily="34" charset="0"/>
                </a:rPr>
                <a:t>Tamanhos variando de 2 7/8” a 30”</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826007" y="5321124"/>
              <a:ext cx="4247438" cy="2718816"/>
            </a:xfrm>
            <a:prstGeom prst="rect">
              <a:avLst/>
            </a:prstGeom>
          </p:spPr>
          <p:txBody>
            <a:bodyPr lIns="0" tIns="0" rIns="0" bIns="0">
              <a:noAutofit/>
            </a:bodyPr>
            <a:lstStyle/>
            <a:p>
              <a:pPr marL="122428" indent="0" algn="just">
                <a:lnSpc>
                  <a:spcPts val="1752"/>
                </a:lnSpc>
                <a:spcBef>
                  <a:spcPts val="4830"/>
                </a:spcBef>
              </a:pPr>
              <a:r>
                <a:rPr lang="pt-BR" sz="1200" b="1" u="sng" dirty="0" smtClean="0">
                  <a:latin typeface="Arial" panose="020B0604020202020204" pitchFamily="34" charset="0"/>
                  <a:cs typeface="Arial" panose="020B0604020202020204" pitchFamily="34" charset="0"/>
                </a:rPr>
                <a:t>Riser-Lizer™</a:t>
              </a:r>
            </a:p>
            <a:p>
              <a:pPr marL="122428" marR="157988" indent="0" algn="just">
                <a:lnSpc>
                  <a:spcPts val="1752"/>
                </a:lnSpc>
              </a:pPr>
              <a:r>
                <a:rPr lang="pt-BR" sz="1200" dirty="0" smtClean="0">
                  <a:latin typeface="Arial" panose="020B0604020202020204" pitchFamily="34" charset="0"/>
                  <a:cs typeface="Arial" panose="020B0604020202020204" pitchFamily="34" charset="0"/>
                </a:rPr>
                <a:t>O Riser-Lizer™ é indicado para centralizar revestimentos de grande diâmetro interno dentro do riser, onde os modelos de mola em arco e convencional rígido não são adequados para a tarefa. Ele é capaz de suportar cargas laterais extremas associadas a correntes de água durante a centralização de revestimentos entre a cabeça do poço e as mud lines. O Riser-Lizer™ pode ser descido para centralizar revestimentos de grande diâmetro interno abaixo da cabeça de poço ou do suspensor de mud lines quando o ângulo formado da seção que está recebendo o revestimento pode exercer uma elevada carga lateral no topo da coluna de revestimento que está sendo descida.</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4904" y="502920"/>
              <a:ext cx="3267456" cy="359664"/>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SPIR-O-MIZER ™</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0" y="4369558"/>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716280" y="1255776"/>
              <a:ext cx="5830824" cy="1033272"/>
            </a:xfrm>
            <a:prstGeom prst="rect">
              <a:avLst/>
            </a:prstGeom>
          </p:spPr>
          <p:txBody>
            <a:bodyPr lIns="0" tIns="0" rIns="0" bIns="0">
              <a:noAutofit/>
            </a:bodyPr>
            <a:lstStyle/>
            <a:p>
              <a:pPr marL="230124" marR="203200" indent="0" algn="just">
                <a:lnSpc>
                  <a:spcPts val="1752"/>
                </a:lnSpc>
                <a:spcBef>
                  <a:spcPts val="2940"/>
                </a:spcBef>
                <a:spcAft>
                  <a:spcPts val="2310"/>
                </a:spcAft>
              </a:pPr>
              <a:r>
                <a:rPr lang="pt-BR" sz="1200" dirty="0" smtClean="0">
                  <a:latin typeface="Arial" panose="020B0604020202020204" pitchFamily="34" charset="0"/>
                  <a:cs typeface="Arial" panose="020B0604020202020204" pitchFamily="34" charset="0"/>
                </a:rPr>
                <a:t>O Spir-O-Mizer™ é um centralizador inteiriço de aço fundido para serviços pesados que oferece uma solução com boa relação custo-benefício para situações em que centralizadores mais leves não são adequados para a tarefa. Possuindo um material com limite de elasticidade igual ao do revestimento, o SPIR-O-MIZER™ é o centralizador de revestimento mais forte do mundo.</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47343" y="2660904"/>
              <a:ext cx="4137612" cy="2855976"/>
            </a:xfrm>
            <a:prstGeom prst="rect">
              <a:avLst/>
            </a:prstGeom>
          </p:spPr>
          <p:txBody>
            <a:bodyPr lIns="0" tIns="0" rIns="0" bIns="0">
              <a:noAutofit/>
            </a:bodyPr>
            <a:lstStyle/>
            <a:p>
              <a:pPr marL="91440" indent="0">
                <a:lnSpc>
                  <a:spcPts val="1752"/>
                </a:lnSpc>
              </a:pPr>
              <a:r>
                <a:rPr lang="pt-BR" sz="1200" b="1" u="sng" dirty="0" smtClean="0">
                  <a:latin typeface="Arial" panose="020B0604020202020204" pitchFamily="34" charset="0"/>
                  <a:cs typeface="Arial" panose="020B0604020202020204" pitchFamily="34" charset="0"/>
                </a:rPr>
                <a:t>Características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Serviços </a:t>
              </a:r>
              <a:r>
                <a:rPr lang="pt-BR" sz="1200" dirty="0">
                  <a:latin typeface="Arial" panose="020B0604020202020204" pitchFamily="34" charset="0"/>
                  <a:cs typeface="Arial" panose="020B0604020202020204" pitchFamily="34" charset="0"/>
                </a:rPr>
                <a:t>pesados / alto impacto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Stand-off </a:t>
              </a:r>
              <a:r>
                <a:rPr lang="pt-BR" sz="1200" dirty="0">
                  <a:latin typeface="Arial" panose="020B0604020202020204" pitchFamily="34" charset="0"/>
                  <a:cs typeface="Arial" panose="020B0604020202020204" pitchFamily="34" charset="0"/>
                </a:rPr>
                <a:t>positivo• Redução de torque e </a:t>
              </a:r>
              <a:r>
                <a:rPr lang="pt-BR" sz="1200" dirty="0" smtClean="0">
                  <a:latin typeface="Arial" panose="020B0604020202020204" pitchFamily="34" charset="0"/>
                  <a:cs typeface="Arial" panose="020B0604020202020204" pitchFamily="34" charset="0"/>
                </a:rPr>
                <a:t>arraste</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Fluxo </a:t>
              </a:r>
              <a:r>
                <a:rPr lang="pt-BR" sz="1200" dirty="0">
                  <a:latin typeface="Arial" panose="020B0604020202020204" pitchFamily="34" charset="0"/>
                  <a:cs typeface="Arial" panose="020B0604020202020204" pitchFamily="34" charset="0"/>
                </a:rPr>
                <a:t>de passagem máximo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Adequado </a:t>
              </a:r>
              <a:r>
                <a:rPr lang="pt-BR" sz="1200" dirty="0">
                  <a:latin typeface="Arial" panose="020B0604020202020204" pitchFamily="34" charset="0"/>
                  <a:cs typeface="Arial" panose="020B0604020202020204" pitchFamily="34" charset="0"/>
                </a:rPr>
                <a:t>para aplicações de HPHT</a:t>
              </a:r>
            </a:p>
            <a:p>
              <a:pPr marL="91440" indent="0">
                <a:lnSpc>
                  <a:spcPts val="1752"/>
                </a:lnSpc>
              </a:pPr>
              <a:endParaRPr lang="pt-BR" sz="1200" dirty="0" smtClean="0">
                <a:latin typeface="Arial" panose="020B0604020202020204" pitchFamily="34" charset="0"/>
                <a:cs typeface="Arial" panose="020B0604020202020204" pitchFamily="34" charset="0"/>
              </a:endParaRPr>
            </a:p>
            <a:p>
              <a:pPr marL="91440" indent="0">
                <a:lnSpc>
                  <a:spcPts val="1752"/>
                </a:lnSpc>
              </a:pPr>
              <a:r>
                <a:rPr lang="pt-BR" sz="1200" b="1" u="sng" dirty="0" smtClean="0">
                  <a:latin typeface="Arial" panose="020B0604020202020204" pitchFamily="34" charset="0"/>
                  <a:cs typeface="Arial" panose="020B0604020202020204" pitchFamily="34" charset="0"/>
                </a:rPr>
                <a:t>Opções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Equipe exclusiva de assistência técnica de engenharia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Colocação do centralizador / análise T&amp;D disponível mediante solicitação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variando de 4 1/2” a 9 5/8”</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84048" y="542544"/>
              <a:ext cx="877824" cy="304800"/>
            </a:xfrm>
            <a:prstGeom prst="rect">
              <a:avLst/>
            </a:prstGeom>
          </p:spPr>
          <p:txBody>
            <a:bodyPr wrap="none" lIns="0" tIns="0" rIns="0" bIns="0">
              <a:noAutofit/>
            </a:bodyPr>
            <a:lstStyle/>
            <a:p>
              <a:pPr marL="88900">
                <a:spcAft>
                  <a:spcPts val="2940"/>
                </a:spcAft>
              </a:pPr>
              <a:r>
                <a:rPr lang="pt-PT" sz="2400" b="1" dirty="0" smtClean="0">
                  <a:solidFill>
                    <a:schemeClr val="bg1"/>
                  </a:solidFill>
                  <a:latin typeface="Times New Roman" panose="02020603050405020304" pitchFamily="18" charset="0"/>
                  <a:cs typeface="Times New Roman" panose="02020603050405020304" pitchFamily="18" charset="0"/>
                </a:rPr>
                <a:t>SSMA</a:t>
              </a:r>
              <a:endParaRPr lang="pt-PT"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03504" y="1161288"/>
              <a:ext cx="6711696" cy="2462784"/>
            </a:xfrm>
            <a:prstGeom prst="rect">
              <a:avLst/>
            </a:prstGeom>
          </p:spPr>
          <p:txBody>
            <a:bodyPr lIns="0" tIns="0" rIns="0" bIns="0">
              <a:noAutofit/>
            </a:bodyPr>
            <a:lstStyle/>
            <a:p>
              <a:pPr marL="352044" marR="635000" indent="0" algn="just">
                <a:lnSpc>
                  <a:spcPts val="1728"/>
                </a:lnSpc>
                <a:spcBef>
                  <a:spcPts val="2940"/>
                </a:spcBef>
                <a:spcAft>
                  <a:spcPts val="1050"/>
                </a:spcAft>
              </a:pPr>
              <a:r>
                <a:rPr lang="pt-PT" sz="1200" dirty="0" smtClean="0">
                  <a:latin typeface="Arial" panose="020B0604020202020204" pitchFamily="34" charset="0"/>
                  <a:cs typeface="Arial" panose="020B0604020202020204" pitchFamily="34" charset="0"/>
                </a:rPr>
                <a:t>Nosso Sistema de Gerenciamento Integrado com valores fundamentais abrangendo normas de Qualidade, Saúde &amp; Segurança Ocupacionais e Meio Ambiente, é o principal componente da maneira como proporcionamos “um local de trabalho seguro”.</a:t>
              </a:r>
            </a:p>
            <a:p>
              <a:pPr marL="352044" marR="635000" indent="0" algn="just">
                <a:lnSpc>
                  <a:spcPts val="1776"/>
                </a:lnSpc>
                <a:spcAft>
                  <a:spcPts val="1050"/>
                </a:spcAft>
              </a:pPr>
              <a:r>
                <a:rPr lang="pt-PT" sz="1200" dirty="0" smtClean="0">
                  <a:latin typeface="Arial" panose="020B0604020202020204" pitchFamily="34" charset="0"/>
                  <a:cs typeface="Arial" panose="020B0604020202020204" pitchFamily="34" charset="0"/>
                </a:rPr>
                <a:t>Estamos comprometidos em proporcionar um local de trabalho sem incidentes através de Avaliações de Riscos, Sistemas de Trabalho Seguros, Treinamento e Conhecimento</a:t>
              </a:r>
            </a:p>
            <a:p>
              <a:pPr marL="352044" marR="635000" indent="0" algn="just">
                <a:lnSpc>
                  <a:spcPts val="1776"/>
                </a:lnSpc>
                <a:spcAft>
                  <a:spcPts val="5880"/>
                </a:spcAft>
              </a:pPr>
              <a:r>
                <a:rPr lang="pt-PT" sz="1200" dirty="0" smtClean="0">
                  <a:latin typeface="Arial" panose="020B0604020202020204" pitchFamily="34" charset="0"/>
                  <a:cs typeface="Arial" panose="020B0604020202020204" pitchFamily="34" charset="0"/>
                </a:rPr>
                <a:t>Através de medidas proativas de segurança, iniciativas, vigilância em saúde dos funcionários, monitoramento e auditorias, a DHP está empenhada em alcançar o aperfeiçoamento contínuo - com uma filosofia de "Acidente Zero", essencial para a nossa cultura de segurança</a:t>
              </a:r>
              <a:endParaRPr lang="pt-PT" sz="1200" dirty="0">
                <a:latin typeface="Arial" panose="020B0604020202020204" pitchFamily="34" charset="0"/>
                <a:cs typeface="Arial" panose="020B0604020202020204" pitchFamily="34" charset="0"/>
              </a:endParaRPr>
            </a:p>
          </p:txBody>
        </p:sp>
        <p:sp>
          <p:nvSpPr>
            <p:cNvPr id="5" name="Rectangle 4"/>
            <p:cNvSpPr/>
            <p:nvPr/>
          </p:nvSpPr>
          <p:spPr>
            <a:xfrm>
              <a:off x="938784" y="4687824"/>
              <a:ext cx="2795016" cy="3163824"/>
            </a:xfrm>
            <a:prstGeom prst="rect">
              <a:avLst/>
            </a:prstGeom>
          </p:spPr>
          <p:txBody>
            <a:bodyPr lIns="0" tIns="0" rIns="0" bIns="0">
              <a:noAutofit/>
            </a:bodyPr>
            <a:lstStyle/>
            <a:p>
              <a:pPr marL="80264" indent="0" algn="just">
                <a:lnSpc>
                  <a:spcPts val="3504"/>
                </a:lnSpc>
                <a:spcBef>
                  <a:spcPts val="5880"/>
                </a:spcBef>
              </a:pPr>
              <a:r>
                <a:rPr lang="pt-PT" sz="950" dirty="0" smtClean="0">
                  <a:latin typeface="Arial" panose="020B0604020202020204" pitchFamily="34" charset="0"/>
                  <a:cs typeface="Arial" panose="020B0604020202020204" pitchFamily="34" charset="0"/>
                </a:rPr>
                <a:t>• FORTE CULTURA DE SEGURANÇA</a:t>
              </a:r>
            </a:p>
            <a:p>
              <a:pPr marL="80264" algn="just">
                <a:lnSpc>
                  <a:spcPts val="3504"/>
                </a:lnSpc>
                <a:buFont typeface="Arial" panose="020B0604020202020204" pitchFamily="34" charset="0"/>
                <a:buChar char="•"/>
              </a:pPr>
              <a:r>
                <a:rPr lang="pt-PT" sz="950" dirty="0">
                  <a:latin typeface="Arial" panose="020B0604020202020204" pitchFamily="34" charset="0"/>
                  <a:cs typeface="Arial" panose="020B0604020202020204" pitchFamily="34" charset="0"/>
                </a:rPr>
                <a:t>AVALIAÇÕES DE RISCOS EFICAZES</a:t>
              </a:r>
            </a:p>
            <a:p>
              <a:pPr marL="80264" indent="0" algn="just">
                <a:lnSpc>
                  <a:spcPts val="3504"/>
                </a:lnSpc>
              </a:pPr>
              <a:r>
                <a:rPr lang="pt-PT" sz="950" dirty="0" smtClean="0">
                  <a:latin typeface="Arial" panose="020B0604020202020204" pitchFamily="34" charset="0"/>
                  <a:cs typeface="Arial" panose="020B0604020202020204" pitchFamily="34" charset="0"/>
                </a:rPr>
                <a:t>• ACIDENTE ZERO</a:t>
              </a:r>
            </a:p>
            <a:p>
              <a:pPr marL="80264" indent="0" algn="just">
                <a:lnSpc>
                  <a:spcPts val="3504"/>
                </a:lnSpc>
              </a:pPr>
              <a:r>
                <a:rPr lang="pt-PT" sz="950" dirty="0" smtClean="0">
                  <a:latin typeface="Arial" panose="020B0604020202020204" pitchFamily="34" charset="0"/>
                  <a:cs typeface="Arial" panose="020B0604020202020204" pitchFamily="34" charset="0"/>
                </a:rPr>
                <a:t>• CONTROLE DE RISCOS</a:t>
              </a:r>
            </a:p>
            <a:p>
              <a:pPr marL="80264" indent="0" algn="just">
                <a:lnSpc>
                  <a:spcPts val="3504"/>
                </a:lnSpc>
              </a:pPr>
              <a:r>
                <a:rPr lang="pt-PT" sz="950" dirty="0" smtClean="0">
                  <a:latin typeface="Arial" panose="020B0604020202020204" pitchFamily="34" charset="0"/>
                  <a:cs typeface="Arial" panose="020B0604020202020204" pitchFamily="34" charset="0"/>
                </a:rPr>
                <a:t>• MONITORAMENTO PROATIVO</a:t>
              </a:r>
            </a:p>
            <a:p>
              <a:pPr marL="80264" indent="0" algn="just">
                <a:lnSpc>
                  <a:spcPts val="3504"/>
                </a:lnSpc>
              </a:pPr>
              <a:r>
                <a:rPr lang="pt-PT" sz="950" dirty="0" smtClean="0">
                  <a:latin typeface="Arial" panose="020B0604020202020204" pitchFamily="34" charset="0"/>
                  <a:cs typeface="Arial" panose="020B0604020202020204" pitchFamily="34" charset="0"/>
                </a:rPr>
                <a:t>• PARTICIPAÇÃO DOS FUNCIONÁRIOS</a:t>
              </a:r>
            </a:p>
            <a:p>
              <a:pPr marL="80264" indent="0" algn="just">
                <a:lnSpc>
                  <a:spcPts val="3504"/>
                </a:lnSpc>
              </a:pPr>
              <a:r>
                <a:rPr lang="pt-PT" sz="950" dirty="0" smtClean="0">
                  <a:latin typeface="Arial" panose="020B0604020202020204" pitchFamily="34" charset="0"/>
                  <a:cs typeface="Arial" panose="020B0604020202020204" pitchFamily="34" charset="0"/>
                </a:rPr>
                <a:t>• INSPEÇÕES DE SEGURANÇA</a:t>
              </a:r>
              <a:endParaRPr lang="pt-PT" sz="95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62712" y="533400"/>
              <a:ext cx="1950720" cy="33223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ESPECIALIDADES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14149" y="6523630"/>
              <a:ext cx="3998794" cy="1897039"/>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493594" y="2251880"/>
              <a:ext cx="4051110" cy="1064525"/>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746760" y="1368144"/>
              <a:ext cx="5943600" cy="1033272"/>
            </a:xfrm>
            <a:prstGeom prst="rect">
              <a:avLst/>
            </a:prstGeom>
          </p:spPr>
          <p:txBody>
            <a:bodyPr lIns="0" tIns="0" rIns="0" bIns="0">
              <a:noAutofit/>
            </a:bodyPr>
            <a:lstStyle/>
            <a:p>
              <a:pPr marL="200152" marR="342900" indent="0" algn="just">
                <a:lnSpc>
                  <a:spcPts val="1752"/>
                </a:lnSpc>
                <a:spcBef>
                  <a:spcPts val="2940"/>
                </a:spcBef>
                <a:spcAft>
                  <a:spcPts val="2310"/>
                </a:spcAft>
              </a:pPr>
              <a:r>
                <a:rPr lang="pt-BR" sz="1200" dirty="0" smtClean="0">
                  <a:latin typeface="Arial" panose="020B0604020202020204" pitchFamily="34" charset="0"/>
                  <a:cs typeface="Arial" panose="020B0604020202020204" pitchFamily="34" charset="0"/>
                </a:rPr>
                <a:t>A equipe de projetistas interna da Downhole Products possui mais de 50 anos de experiência no setor petrolífero, os quais, somados à nossa capacidade e disposição para inovar e colaborar com nossos clientes, têm resultado em vários produtos especializados ao longo desses anos.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80287" y="2775836"/>
              <a:ext cx="4078315" cy="5483261"/>
            </a:xfrm>
            <a:prstGeom prst="rect">
              <a:avLst/>
            </a:prstGeom>
          </p:spPr>
          <p:txBody>
            <a:bodyPr lIns="0" tIns="0" rIns="0" bIns="0">
              <a:noAutofit/>
            </a:bodyPr>
            <a:lstStyle/>
            <a:p>
              <a:pPr marL="166624" indent="0" algn="just">
                <a:lnSpc>
                  <a:spcPts val="1752"/>
                </a:lnSpc>
                <a:spcBef>
                  <a:spcPts val="2310"/>
                </a:spcBef>
              </a:pPr>
              <a:r>
                <a:rPr lang="pt-BR" sz="1200" b="1" u="sng" dirty="0" smtClean="0">
                  <a:latin typeface="Arial" panose="020B0604020202020204" pitchFamily="34" charset="0"/>
                  <a:cs typeface="Arial" panose="020B0604020202020204" pitchFamily="34" charset="0"/>
                </a:rPr>
                <a:t>Protetor de cabos Spir-O-Lizer™</a:t>
              </a:r>
            </a:p>
            <a:p>
              <a:pPr marL="166624" marR="148336" indent="0" algn="just">
                <a:lnSpc>
                  <a:spcPts val="1752"/>
                </a:lnSpc>
                <a:spcAft>
                  <a:spcPts val="2310"/>
                </a:spcAft>
              </a:pPr>
              <a:r>
                <a:rPr lang="pt-BR" sz="1200" dirty="0" smtClean="0">
                  <a:latin typeface="Arial" panose="020B0604020202020204" pitchFamily="34" charset="0"/>
                  <a:cs typeface="Arial" panose="020B0604020202020204" pitchFamily="34" charset="0"/>
                </a:rPr>
                <a:t>Uma canaleta foi incorporada ao Spir-O-Lizer™ de lâmina rígida e liga de zinco para conduzir e prender cabos de completação inteligentes. Todos os recursos de centralização e redução de arraste do Spir-O-Lizer™, somados a um mecanismo antirrotação de alta resistência para proteger contra movimentos rotacionais durante a descida no poço.</a:t>
              </a:r>
            </a:p>
            <a:p>
              <a:pPr marL="166624" indent="0" algn="just">
                <a:lnSpc>
                  <a:spcPts val="1752"/>
                </a:lnSpc>
              </a:pPr>
              <a:r>
                <a:rPr lang="pt-BR" sz="1200" b="1" u="sng" dirty="0" smtClean="0">
                  <a:latin typeface="Arial" panose="020B0604020202020204" pitchFamily="34" charset="0"/>
                  <a:cs typeface="Arial" panose="020B0604020202020204" pitchFamily="34" charset="0"/>
                </a:rPr>
                <a:t>Protetor de cabos PA4B</a:t>
              </a:r>
            </a:p>
            <a:p>
              <a:pPr marL="166624" marR="148336" indent="0" algn="just">
                <a:lnSpc>
                  <a:spcPts val="1752"/>
                </a:lnSpc>
                <a:spcAft>
                  <a:spcPts val="2310"/>
                </a:spcAft>
              </a:pPr>
              <a:r>
                <a:rPr lang="pt-BR" sz="1200" dirty="0" smtClean="0">
                  <a:latin typeface="Arial" panose="020B0604020202020204" pitchFamily="34" charset="0"/>
                  <a:cs typeface="Arial" panose="020B0604020202020204" pitchFamily="34" charset="0"/>
                </a:rPr>
                <a:t>Uma canaleta foi incorporada ao PA4B de lâmina rígida e liga de zinco para conduzir e prender cabos de completação inteligentes. Stand-off positivo e excelente redução de arraste em aplicações mais exigentes e dependentes de cabos.</a:t>
              </a:r>
            </a:p>
            <a:p>
              <a:pPr marL="166624" indent="0" algn="just">
                <a:lnSpc>
                  <a:spcPts val="1752"/>
                </a:lnSpc>
              </a:pPr>
              <a:r>
                <a:rPr lang="pt-BR" sz="1200" b="1" u="sng" dirty="0" smtClean="0">
                  <a:latin typeface="Arial" panose="020B0604020202020204" pitchFamily="34" charset="0"/>
                  <a:cs typeface="Arial" panose="020B0604020202020204" pitchFamily="34" charset="0"/>
                </a:rPr>
                <a:t>Protetor de cabos Econ-O-Glider™</a:t>
              </a:r>
            </a:p>
            <a:p>
              <a:pPr marL="166624" marR="148336" indent="0" algn="just">
                <a:lnSpc>
                  <a:spcPts val="1752"/>
                </a:lnSpc>
              </a:pPr>
              <a:r>
                <a:rPr lang="pt-BR" sz="1200" dirty="0" smtClean="0">
                  <a:latin typeface="Arial" panose="020B0604020202020204" pitchFamily="34" charset="0"/>
                  <a:cs typeface="Arial" panose="020B0604020202020204" pitchFamily="34" charset="0"/>
                </a:rPr>
                <a:t>Uma canaleta foi incorporada ao Econ-O-Glider™ de lâmina espiral de aço laminado para conduzir e prender cabos de completação inteligentes. Uma solução mais econômica para aplicações que dependem de cabos em que a centralização da coluna de completação é necessária, mas não se esperam problemas de arraste.</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826008" y="1255776"/>
              <a:ext cx="3895344" cy="2161032"/>
            </a:xfrm>
            <a:prstGeom prst="rect">
              <a:avLst/>
            </a:prstGeom>
            <a:solidFill>
              <a:schemeClr val="bg1"/>
            </a:solidFill>
          </p:spPr>
          <p:txBody>
            <a:bodyPr lIns="0" tIns="0" rIns="0" bIns="0">
              <a:noAutofit/>
            </a:bodyPr>
            <a:lstStyle/>
            <a:p>
              <a:pPr marL="120904" indent="0" algn="just">
                <a:lnSpc>
                  <a:spcPts val="1752"/>
                </a:lnSpc>
              </a:pPr>
              <a:r>
                <a:rPr lang="pt-BR" sz="1200" b="1" u="sng" dirty="0" smtClean="0">
                  <a:latin typeface="Arial" panose="020B0604020202020204" pitchFamily="34" charset="0"/>
                  <a:cs typeface="Arial" panose="020B0604020202020204" pitchFamily="34" charset="0"/>
                </a:rPr>
                <a:t>Centralizador Bullit</a:t>
              </a:r>
            </a:p>
            <a:p>
              <a:pPr marL="120904" marR="278892" indent="0" algn="just">
                <a:lnSpc>
                  <a:spcPts val="1752"/>
                </a:lnSpc>
                <a:spcAft>
                  <a:spcPts val="4830"/>
                </a:spcAft>
              </a:pPr>
              <a:r>
                <a:rPr lang="pt-BR" sz="1200" dirty="0" smtClean="0">
                  <a:latin typeface="Arial" panose="020B0604020202020204" pitchFamily="34" charset="0"/>
                  <a:cs typeface="Arial" panose="020B0604020202020204" pitchFamily="34" charset="0"/>
                </a:rPr>
                <a:t>O centralizador Bullit da Downhole Products foi projetado para lidar com as saídas problemáticas de revestimento, onde os centralizadores convencionais podem ficar presos ou ser danificados ao passar pela janela. O design elimina os pontos de aprisionamento por meio do aumento do comprimento da unidade para permitir um estreitamento suave ao logo do corpo do centralizador, mas mantendo um bom fluxo de passagem e stand-off para centralizar durante a colocação do cimento.</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905256" y="4225984"/>
              <a:ext cx="3703320" cy="1731264"/>
            </a:xfrm>
            <a:prstGeom prst="rect">
              <a:avLst/>
            </a:prstGeom>
          </p:spPr>
          <p:txBody>
            <a:bodyPr lIns="0" tIns="0" rIns="0" bIns="0">
              <a:noAutofit/>
            </a:bodyPr>
            <a:lstStyle/>
            <a:p>
              <a:pPr indent="0" algn="just">
                <a:lnSpc>
                  <a:spcPts val="1752"/>
                </a:lnSpc>
                <a:spcBef>
                  <a:spcPts val="4830"/>
                </a:spcBef>
              </a:pPr>
              <a:r>
                <a:rPr lang="pt-BR" sz="1200" b="1" u="sng" dirty="0" smtClean="0">
                  <a:latin typeface="Arial" panose="020B0604020202020204" pitchFamily="34" charset="0"/>
                  <a:cs typeface="Arial" panose="020B0604020202020204" pitchFamily="34" charset="0"/>
                </a:rPr>
                <a:t>Slippy Grippy</a:t>
              </a:r>
            </a:p>
            <a:p>
              <a:pPr marR="166116" indent="0" algn="just">
                <a:lnSpc>
                  <a:spcPts val="1752"/>
                </a:lnSpc>
                <a:spcAft>
                  <a:spcPts val="4830"/>
                </a:spcAft>
              </a:pPr>
              <a:r>
                <a:rPr lang="pt-BR" sz="1200" dirty="0" smtClean="0">
                  <a:latin typeface="Arial" panose="020B0604020202020204" pitchFamily="34" charset="0"/>
                  <a:cs typeface="Arial" panose="020B0604020202020204" pitchFamily="34" charset="0"/>
                </a:rPr>
                <a:t>O " Slippy Grippy" combina a capacidade incomparável do Grippy de agarrar qualquer configuração de cabo sem causar crimpagem, uma instalação ultrarrápida e a capacidade de reutilização das garras, aos blocos de centralização de Teflon com redução de atrito, garantindo assim um arraste mínimo nas aplicações mais desafiadoras que dependem de cabos.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74776" y="6629400"/>
              <a:ext cx="3688080" cy="1667256"/>
            </a:xfrm>
            <a:prstGeom prst="rect">
              <a:avLst/>
            </a:prstGeom>
            <a:solidFill>
              <a:schemeClr val="bg1"/>
            </a:solidFill>
          </p:spPr>
          <p:txBody>
            <a:bodyPr lIns="0" tIns="0" rIns="0" bIns="0">
              <a:noAutofit/>
            </a:bodyPr>
            <a:lstStyle/>
            <a:p>
              <a:pPr marL="72136" indent="0" algn="just">
                <a:lnSpc>
                  <a:spcPts val="1752"/>
                </a:lnSpc>
                <a:spcBef>
                  <a:spcPts val="4830"/>
                </a:spcBef>
              </a:pPr>
              <a:r>
                <a:rPr lang="pt-BR" sz="1200" b="1" u="sng" dirty="0" smtClean="0">
                  <a:latin typeface="Arial" panose="020B0604020202020204" pitchFamily="34" charset="0"/>
                  <a:cs typeface="Arial" panose="020B0604020202020204" pitchFamily="34" charset="0"/>
                </a:rPr>
                <a:t>Subs</a:t>
              </a:r>
            </a:p>
            <a:p>
              <a:pPr marL="72136" marR="120396" indent="0" algn="just">
                <a:lnSpc>
                  <a:spcPts val="1752"/>
                </a:lnSpc>
              </a:pPr>
              <a:r>
                <a:rPr lang="pt-BR" sz="1200" dirty="0" smtClean="0">
                  <a:latin typeface="Arial" panose="020B0604020202020204" pitchFamily="34" charset="0"/>
                  <a:cs typeface="Arial" panose="020B0604020202020204" pitchFamily="34" charset="0"/>
                </a:rPr>
                <a:t>Várias opções de subs disponíveis. Projetados e fabricados para atender às necessidades de aplicação das operadoras.</a:t>
              </a:r>
            </a:p>
            <a:p>
              <a:pPr marL="72136" indent="0" algn="just">
                <a:lnSpc>
                  <a:spcPts val="1752"/>
                </a:lnSpc>
              </a:pPr>
              <a:r>
                <a:rPr lang="pt-BR" sz="1200" dirty="0" smtClean="0">
                  <a:latin typeface="Arial" panose="020B0604020202020204" pitchFamily="34" charset="0"/>
                  <a:cs typeface="Arial" panose="020B0604020202020204" pitchFamily="34" charset="0"/>
                </a:rPr>
                <a:t>Centralizador </a:t>
              </a:r>
            </a:p>
            <a:p>
              <a:pPr marL="72136" indent="0" algn="just">
                <a:lnSpc>
                  <a:spcPts val="1752"/>
                </a:lnSpc>
              </a:pPr>
              <a:r>
                <a:rPr lang="pt-BR" sz="1200" dirty="0" smtClean="0">
                  <a:latin typeface="Arial" panose="020B0604020202020204" pitchFamily="34" charset="0"/>
                  <a:cs typeface="Arial" panose="020B0604020202020204" pitchFamily="34" charset="0"/>
                </a:rPr>
                <a:t>X-Over </a:t>
              </a:r>
            </a:p>
            <a:p>
              <a:pPr marL="72136" indent="0" algn="just">
                <a:lnSpc>
                  <a:spcPts val="1752"/>
                </a:lnSpc>
              </a:pPr>
              <a:r>
                <a:rPr lang="pt-BR" sz="1200" dirty="0" smtClean="0">
                  <a:latin typeface="Arial" panose="020B0604020202020204" pitchFamily="34" charset="0"/>
                  <a:cs typeface="Arial" panose="020B0604020202020204" pitchFamily="34" charset="0"/>
                </a:rPr>
                <a:t>Alargador</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1621536" y="3889248"/>
              <a:ext cx="3496056" cy="262128"/>
            </a:xfrm>
            <a:prstGeom prst="rect">
              <a:avLst/>
            </a:prstGeom>
          </p:spPr>
          <p:txBody>
            <a:bodyPr wrap="none" lIns="0" tIns="0" rIns="0" bIns="0">
              <a:noAutofit/>
            </a:bodyPr>
            <a:lstStyle/>
            <a:p>
              <a:pPr indent="0" algn="r"/>
              <a:r>
                <a:rPr lang="pt-BR" sz="2000" dirty="0" smtClean="0">
                  <a:solidFill>
                    <a:schemeClr val="bg1"/>
                  </a:solidFill>
                  <a:latin typeface="Arial Narrow"/>
                </a:rPr>
                <a:t>CENTRALIZADORES DE MOLA EM ARCO</a:t>
              </a:r>
              <a:endParaRPr lang="pt-BR" sz="2000" dirty="0">
                <a:solidFill>
                  <a:schemeClr val="bg1"/>
                </a:solidFill>
                <a:latin typeface="Arial Narrow"/>
              </a:endParaRPr>
            </a:p>
          </p:txBody>
        </p:sp>
        <p:sp>
          <p:nvSpPr>
            <p:cNvPr id="4" name="Rectangle 3"/>
            <p:cNvSpPr/>
            <p:nvPr/>
          </p:nvSpPr>
          <p:spPr>
            <a:xfrm>
              <a:off x="1725561" y="4163076"/>
              <a:ext cx="3413367" cy="338328"/>
            </a:xfrm>
            <a:prstGeom prst="rect">
              <a:avLst/>
            </a:prstGeom>
          </p:spPr>
          <p:txBody>
            <a:bodyPr lIns="0" tIns="0" rIns="0" bIns="0">
              <a:noAutofit/>
            </a:bodyPr>
            <a:lstStyle/>
            <a:p>
              <a:pPr indent="0" algn="r">
                <a:lnSpc>
                  <a:spcPts val="1272"/>
                </a:lnSpc>
              </a:pPr>
              <a:r>
                <a:rPr lang="pt-BR" sz="1050" dirty="0" smtClean="0">
                  <a:solidFill>
                    <a:schemeClr val="bg1"/>
                  </a:solidFill>
                  <a:latin typeface="Arial Narrow"/>
                </a:rPr>
                <a:t>APLICAÇÕES EM POÇOS ALARGADOS ABAIXO DA SUPERFÍCIE </a:t>
              </a:r>
            </a:p>
            <a:p>
              <a:pPr indent="0" algn="r">
                <a:lnSpc>
                  <a:spcPts val="1272"/>
                </a:lnSpc>
              </a:pPr>
              <a:r>
                <a:rPr lang="pt-BR" sz="1050" dirty="0" smtClean="0">
                  <a:solidFill>
                    <a:schemeClr val="bg1"/>
                  </a:solidFill>
                  <a:latin typeface="Arial Narrow"/>
                </a:rPr>
                <a:t>FURO CALIBRADO</a:t>
              </a:r>
              <a:endParaRPr lang="pt-BR" sz="105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87096" y="521208"/>
              <a:ext cx="4556760" cy="323088"/>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EXPAND-O-LIZER ™ ES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357117" y="5515970"/>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795527" y="2896784"/>
              <a:ext cx="4254145" cy="4751832"/>
            </a:xfrm>
            <a:prstGeom prst="rect">
              <a:avLst/>
            </a:prstGeom>
          </p:spPr>
          <p:txBody>
            <a:bodyPr lIns="0" tIns="0" rIns="0" bIns="0">
              <a:noAutofit/>
            </a:bodyPr>
            <a:lstStyle/>
            <a:p>
              <a:pPr marL="91440" indent="0">
                <a:lnSpc>
                  <a:spcPts val="1752"/>
                </a:lnSpc>
              </a:pPr>
              <a:r>
                <a:rPr lang="pt-BR" sz="1200" b="1" u="sng" dirty="0" smtClean="0">
                  <a:latin typeface="Arial" panose="020B0604020202020204" pitchFamily="34" charset="0"/>
                  <a:cs typeface="Arial" panose="020B0604020202020204" pitchFamily="34" charset="0"/>
                </a:rPr>
                <a:t>Características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 solução de engenharia para aplicações em poços alargados abaixo da superfície com folga do anular superior a 1 1/4”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Lâminas não soldadas, design robusto</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 design exclusivo reduz significativamente as forças de descida em seções de poço revestido</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Colar de movimentação bidirecional integrado com parafusos de aperto com alta força de retenção</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Fornece excelente stand-off nas seções do poço aberto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Critérios de teste que ultrapassam os requisitos da API</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Oferece as melhores condições possíveis para a colocação de cimento na seção de poço alargada abaixo da superfície.</a:t>
              </a:r>
            </a:p>
            <a:p>
              <a:pPr marL="91440" indent="0">
                <a:lnSpc>
                  <a:spcPts val="1752"/>
                </a:lnSpc>
              </a:pPr>
              <a:endParaRPr lang="pt-BR" sz="1200" b="1" u="sng" dirty="0" smtClean="0">
                <a:latin typeface="Arial" panose="020B0604020202020204" pitchFamily="34" charset="0"/>
                <a:cs typeface="Arial" panose="020B0604020202020204" pitchFamily="34" charset="0"/>
              </a:endParaRPr>
            </a:p>
            <a:p>
              <a:pPr marL="91440" indent="0">
                <a:lnSpc>
                  <a:spcPts val="1752"/>
                </a:lnSpc>
              </a:pPr>
              <a:r>
                <a:rPr lang="pt-BR" sz="1200" b="1" u="sng" dirty="0" smtClean="0">
                  <a:latin typeface="Arial" panose="020B0604020202020204" pitchFamily="34" charset="0"/>
                  <a:cs typeface="Arial" panose="020B0604020202020204" pitchFamily="34" charset="0"/>
                </a:rPr>
                <a:t>Opções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Equipe </a:t>
              </a:r>
              <a:r>
                <a:rPr lang="pt-BR" sz="1200" dirty="0">
                  <a:latin typeface="Arial" panose="020B0604020202020204" pitchFamily="34" charset="0"/>
                  <a:cs typeface="Arial" panose="020B0604020202020204" pitchFamily="34" charset="0"/>
                </a:rPr>
                <a:t>exclusiva de assistência técnica de engenharia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Colocação </a:t>
              </a:r>
              <a:r>
                <a:rPr lang="pt-BR" sz="1200" dirty="0">
                  <a:latin typeface="Arial" panose="020B0604020202020204" pitchFamily="34" charset="0"/>
                  <a:cs typeface="Arial" panose="020B0604020202020204" pitchFamily="34" charset="0"/>
                </a:rPr>
                <a:t>do centralizador / análise T&amp;D disponível mediante solicitação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a:t>
              </a:r>
              <a:r>
                <a:rPr lang="pt-BR" sz="1200" dirty="0">
                  <a:latin typeface="Arial" panose="020B0604020202020204" pitchFamily="34" charset="0"/>
                  <a:cs typeface="Arial" panose="020B0604020202020204" pitchFamily="34" charset="0"/>
                </a:rPr>
                <a:t>variando de 4 1/2” a 28”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Novos </a:t>
              </a:r>
              <a:r>
                <a:rPr lang="pt-BR" sz="1200" dirty="0">
                  <a:latin typeface="Arial" panose="020B0604020202020204" pitchFamily="34" charset="0"/>
                  <a:cs typeface="Arial" panose="020B0604020202020204" pitchFamily="34" charset="0"/>
                </a:rPr>
                <a:t>tamanhos projetados e testados em duas semanas</a:t>
              </a:r>
            </a:p>
          </p:txBody>
        </p:sp>
        <p:sp>
          <p:nvSpPr>
            <p:cNvPr id="4" name="Rectangle 3"/>
            <p:cNvSpPr/>
            <p:nvPr/>
          </p:nvSpPr>
          <p:spPr>
            <a:xfrm>
              <a:off x="780288" y="1191768"/>
              <a:ext cx="6688174" cy="1335024"/>
            </a:xfrm>
            <a:prstGeom prst="rect">
              <a:avLst/>
            </a:prstGeom>
          </p:spPr>
          <p:txBody>
            <a:bodyPr lIns="0" tIns="0" rIns="0" bIns="0">
              <a:noAutofit/>
            </a:bodyPr>
            <a:lstStyle/>
            <a:p>
              <a:pPr marL="91440" marR="596900" indent="0" algn="just">
                <a:lnSpc>
                  <a:spcPts val="1752"/>
                </a:lnSpc>
                <a:spcAft>
                  <a:spcPts val="2310"/>
                </a:spcAft>
              </a:pPr>
              <a:r>
                <a:rPr lang="pt-BR" sz="1200" dirty="0" smtClean="0">
                  <a:latin typeface="Arial" panose="020B0604020202020204" pitchFamily="34" charset="0"/>
                  <a:cs typeface="Arial" panose="020B0604020202020204" pitchFamily="34" charset="0"/>
                </a:rPr>
                <a:t>O EXPAND-O-LIZER™ 'Extreme Service' da Downhole Products é uma solução de engenharia para uma operação completa de revestimento de poço alargado abaixo da superfície, garantindo as melhores condições possíveis para a colocação de cimento.  Uma unidade de mola de aço inteiriça que elimina arcos soldados, o ES combina uma fabricação extremamente robusta a um método de colocação com redução de arraste comprovada.</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32232" y="496824"/>
            <a:ext cx="5230368" cy="344424"/>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EXPAND-O-LIZER ™ ESTD-T</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10768" y="1255776"/>
            <a:ext cx="5705856" cy="2593553"/>
          </a:xfrm>
          <a:prstGeom prst="rect">
            <a:avLst/>
          </a:prstGeom>
        </p:spPr>
        <p:txBody>
          <a:bodyPr lIns="0" tIns="0" rIns="0" bIns="0">
            <a:noAutofit/>
          </a:bodyPr>
          <a:lstStyle/>
          <a:p>
            <a:pPr marL="91440" marR="167132" indent="0" algn="just">
              <a:spcAft>
                <a:spcPts val="1050"/>
              </a:spcAft>
            </a:pPr>
            <a:r>
              <a:rPr lang="pt-BR" sz="1200" dirty="0" smtClean="0">
                <a:latin typeface="Calibri"/>
              </a:rPr>
              <a:t>O EXPAND-O-LIZER™ 'Extreme Service Tear Drop - Taper' da Downhole Products é a solução definitiva de engenharia para aplicações com revestimentos de poço alargados abaixo da superfície, garantindo as melhores condições possíveis para a colocação de cimento. Uma unidade de mola de aço inteiriça que elimina arcos soldados, o EXPAND-O-LIZER™ ESTD-T combina uma fabricação extremamente robusta a um método de colocação com redução de arraste comprovada.</a:t>
            </a:r>
          </a:p>
          <a:p>
            <a:pPr marL="91440" marR="167132" indent="0" algn="just">
              <a:spcAft>
                <a:spcPts val="1050"/>
              </a:spcAft>
            </a:pPr>
            <a:r>
              <a:rPr lang="pt-BR" sz="1200" dirty="0" smtClean="0">
                <a:latin typeface="Calibri"/>
              </a:rPr>
              <a:t>Utilizando o design patenteado exclusivo e já comprovado do EXPAND-O-LIZER™ ES da Downhole Products, e agora incorporando um design de lâmina cônica em forma de gota deslocada (patente pendente), o novo EXPAND-O-LIZER™ ESTD-T oferece forças de inserção reduzidas, permitindo ao mesmo tempo um aumento de 65-100% na resistência da lâmina. Isso proporciona um stand-off superior na seção de poço aberta, garantindo condições ideais para uma cimentação uniforme e evitando a formação de canais.</a:t>
            </a:r>
            <a:endParaRPr lang="pt-BR" sz="1200" dirty="0">
              <a:latin typeface="Calibri"/>
            </a:endParaRPr>
          </a:p>
        </p:txBody>
      </p:sp>
      <p:sp>
        <p:nvSpPr>
          <p:cNvPr id="6" name="Rectangle 5"/>
          <p:cNvSpPr/>
          <p:nvPr/>
        </p:nvSpPr>
        <p:spPr>
          <a:xfrm>
            <a:off x="382137" y="5895833"/>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5" name="Rectangle 4"/>
          <p:cNvSpPr/>
          <p:nvPr/>
        </p:nvSpPr>
        <p:spPr>
          <a:xfrm>
            <a:off x="810768" y="4213928"/>
            <a:ext cx="4041451" cy="4102608"/>
          </a:xfrm>
          <a:prstGeom prst="rect">
            <a:avLst/>
          </a:prstGeom>
        </p:spPr>
        <p:txBody>
          <a:bodyPr lIns="0" tIns="0" rIns="0" bIns="0">
            <a:noAutofit/>
          </a:bodyPr>
          <a:lstStyle/>
          <a:p>
            <a:pPr marL="91440" indent="0" algn="just">
              <a:lnSpc>
                <a:spcPts val="1752"/>
              </a:lnSpc>
            </a:pPr>
            <a:r>
              <a:rPr lang="pt-BR" sz="1200" b="1" u="sng" dirty="0" smtClean="0">
                <a:latin typeface="Calibri"/>
              </a:rPr>
              <a:t>Características </a:t>
            </a:r>
          </a:p>
          <a:p>
            <a:pPr marL="261938" indent="-85725" algn="just">
              <a:lnSpc>
                <a:spcPts val="1752"/>
              </a:lnSpc>
              <a:buFont typeface="Arial" pitchFamily="34" charset="0"/>
              <a:buChar char="•"/>
            </a:pPr>
            <a:r>
              <a:rPr lang="pt-BR" sz="1200" dirty="0" smtClean="0">
                <a:latin typeface="Calibri"/>
              </a:rPr>
              <a:t>Lâminas </a:t>
            </a:r>
            <a:r>
              <a:rPr lang="pt-BR" sz="1200" dirty="0">
                <a:latin typeface="Calibri"/>
              </a:rPr>
              <a:t>não soldadas, design robusto </a:t>
            </a:r>
          </a:p>
          <a:p>
            <a:pPr marL="261938" indent="-85725" algn="just">
              <a:lnSpc>
                <a:spcPts val="1752"/>
              </a:lnSpc>
              <a:buFont typeface="Arial" pitchFamily="34" charset="0"/>
              <a:buChar char="•"/>
            </a:pPr>
            <a:r>
              <a:rPr lang="pt-BR" sz="1200" dirty="0" smtClean="0">
                <a:latin typeface="Calibri"/>
              </a:rPr>
              <a:t>O </a:t>
            </a:r>
            <a:r>
              <a:rPr lang="pt-BR" sz="1200" dirty="0">
                <a:latin typeface="Calibri"/>
              </a:rPr>
              <a:t>design exclusivo reduz significativamente as forças de descida em seções de poço revestido </a:t>
            </a:r>
          </a:p>
          <a:p>
            <a:pPr marL="261938" indent="-85725" algn="just">
              <a:lnSpc>
                <a:spcPts val="1752"/>
              </a:lnSpc>
              <a:buFont typeface="Arial" pitchFamily="34" charset="0"/>
              <a:buChar char="•"/>
            </a:pPr>
            <a:r>
              <a:rPr lang="pt-BR" sz="1200" dirty="0" smtClean="0">
                <a:latin typeface="Calibri"/>
              </a:rPr>
              <a:t>Colar </a:t>
            </a:r>
            <a:r>
              <a:rPr lang="pt-BR" sz="1200" dirty="0">
                <a:latin typeface="Calibri"/>
              </a:rPr>
              <a:t>de movimentação bidirecional integrado com parafusos de aperto com alta força de retenção</a:t>
            </a:r>
          </a:p>
          <a:p>
            <a:pPr marL="261938" indent="-85725" algn="just">
              <a:lnSpc>
                <a:spcPts val="1752"/>
              </a:lnSpc>
              <a:buFont typeface="Arial" pitchFamily="34" charset="0"/>
              <a:buChar char="•"/>
            </a:pPr>
            <a:r>
              <a:rPr lang="pt-BR" sz="1200" dirty="0" smtClean="0">
                <a:latin typeface="Calibri"/>
              </a:rPr>
              <a:t>Fornece </a:t>
            </a:r>
            <a:r>
              <a:rPr lang="pt-BR" sz="1200" dirty="0">
                <a:latin typeface="Calibri"/>
              </a:rPr>
              <a:t>excelente stand-off nas seções do poço aberto</a:t>
            </a:r>
          </a:p>
          <a:p>
            <a:pPr marL="261938" indent="-85725" algn="just">
              <a:lnSpc>
                <a:spcPts val="1752"/>
              </a:lnSpc>
              <a:buFont typeface="Arial" pitchFamily="34" charset="0"/>
              <a:buChar char="•"/>
            </a:pPr>
            <a:r>
              <a:rPr lang="pt-BR" sz="1200" dirty="0" smtClean="0">
                <a:latin typeface="Calibri"/>
              </a:rPr>
              <a:t>Critérios </a:t>
            </a:r>
            <a:r>
              <a:rPr lang="pt-BR" sz="1200" dirty="0">
                <a:latin typeface="Calibri"/>
              </a:rPr>
              <a:t>de teste que ultrapassam os requisitos da API </a:t>
            </a:r>
          </a:p>
          <a:p>
            <a:pPr marL="91440" indent="0" algn="just">
              <a:lnSpc>
                <a:spcPts val="1752"/>
              </a:lnSpc>
            </a:pPr>
            <a:endParaRPr lang="pt-BR" sz="1200" b="1" u="sng" dirty="0">
              <a:latin typeface="Calibri"/>
            </a:endParaRPr>
          </a:p>
          <a:p>
            <a:pPr marL="91440" indent="0" algn="just">
              <a:lnSpc>
                <a:spcPts val="1752"/>
              </a:lnSpc>
            </a:pPr>
            <a:r>
              <a:rPr lang="pt-BR" sz="1200" b="1" u="sng" dirty="0" smtClean="0">
                <a:latin typeface="Calibri"/>
              </a:rPr>
              <a:t>Opções</a:t>
            </a:r>
          </a:p>
          <a:p>
            <a:pPr marL="261938" indent="-85725" algn="just">
              <a:lnSpc>
                <a:spcPts val="1752"/>
              </a:lnSpc>
              <a:buFont typeface="Arial" pitchFamily="34" charset="0"/>
              <a:buChar char="•"/>
            </a:pPr>
            <a:r>
              <a:rPr lang="pt-BR" sz="1200" dirty="0" smtClean="0">
                <a:latin typeface="Calibri"/>
              </a:rPr>
              <a:t>Equipe exclusiva de assistência técnica de engenharia • Colocação do centralizador / análise T&amp;D disponível mediante solicitação</a:t>
            </a:r>
          </a:p>
          <a:p>
            <a:pPr marL="261938" indent="-85725" algn="just">
              <a:lnSpc>
                <a:spcPts val="1752"/>
              </a:lnSpc>
              <a:buFont typeface="Arial" pitchFamily="34" charset="0"/>
              <a:buChar char="•"/>
            </a:pPr>
            <a:r>
              <a:rPr lang="pt-BR" sz="1200" dirty="0" smtClean="0">
                <a:latin typeface="Calibri"/>
              </a:rPr>
              <a:t>Produto projetado para atender às necessidades específicas da aplicação </a:t>
            </a:r>
          </a:p>
          <a:p>
            <a:pPr marL="261938" indent="-85725" algn="just">
              <a:lnSpc>
                <a:spcPts val="1752"/>
              </a:lnSpc>
              <a:buFont typeface="Arial" pitchFamily="34" charset="0"/>
              <a:buChar char="•"/>
            </a:pPr>
            <a:r>
              <a:rPr lang="pt-BR" sz="1200" dirty="0" smtClean="0">
                <a:latin typeface="Calibri"/>
              </a:rPr>
              <a:t>Novos tamanhos projetados e testados em duas semanas.</a:t>
            </a:r>
          </a:p>
          <a:p>
            <a:pPr marL="261938" indent="-85725" algn="just">
              <a:lnSpc>
                <a:spcPts val="1752"/>
              </a:lnSpc>
              <a:buFont typeface="Arial" pitchFamily="34" charset="0"/>
              <a:buChar char="•"/>
            </a:pPr>
            <a:r>
              <a:rPr lang="pt-BR" sz="1200" dirty="0" smtClean="0">
                <a:latin typeface="Calibri"/>
              </a:rPr>
              <a:t>Tamanhos variando de 4-1/2” a 28”</a:t>
            </a:r>
            <a:endParaRPr lang="pt-BR" sz="1200" dirty="0">
              <a:latin typeface="Calibri"/>
            </a:endParaRPr>
          </a:p>
        </p:txBody>
      </p:sp>
    </p:spTree>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9" name="Group 8"/>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50520" y="536448"/>
              <a:ext cx="4413504" cy="307848"/>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EXPAND-O-LIZER ™ SUB</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8" name="Rectangle 7"/>
            <p:cNvSpPr/>
            <p:nvPr/>
          </p:nvSpPr>
          <p:spPr>
            <a:xfrm>
              <a:off x="302526" y="4888173"/>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762000" y="1240536"/>
              <a:ext cx="5961888" cy="1444752"/>
            </a:xfrm>
            <a:prstGeom prst="rect">
              <a:avLst/>
            </a:prstGeom>
          </p:spPr>
          <p:txBody>
            <a:bodyPr lIns="0" tIns="0" rIns="0" bIns="0">
              <a:noAutofit/>
            </a:bodyPr>
            <a:lstStyle/>
            <a:p>
              <a:pPr marL="115888" marR="368300" algn="just">
                <a:lnSpc>
                  <a:spcPts val="1752"/>
                </a:lnSpc>
                <a:spcAft>
                  <a:spcPts val="1050"/>
                </a:spcAft>
              </a:pPr>
              <a:r>
                <a:rPr lang="pt-BR" sz="1200" dirty="0" smtClean="0">
                  <a:latin typeface="Arial" panose="020B0604020202020204" pitchFamily="34" charset="0"/>
                  <a:cs typeface="Arial" panose="020B0604020202020204" pitchFamily="34" charset="0"/>
                </a:rPr>
                <a:t>O EXPAND-O-LIZER™ SUB da Downhole Products é um sub centralizador em linha para aplicações com folgas extremamente pequenas e em poços alargados abaixo da superfície com folga anular inferior a 1 1/4”. Estes subs são projetados e fabricados especialmente de acordo com os requisitos dos clientes para cada trabalho. A equipe interna de projeto da DHP permanece em contato com o cliente para garantir que a melhor solução possível fique disponível para minimizar surgências e o arraste durante a manobra de descida (RIH) e maximizar o stand-off durante a cimentação.</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80287" y="3279740"/>
              <a:ext cx="4228441" cy="1749552"/>
            </a:xfrm>
            <a:prstGeom prst="rect">
              <a:avLst/>
            </a:prstGeom>
          </p:spPr>
          <p:txBody>
            <a:bodyPr lIns="0" tIns="0" rIns="0" bIns="0">
              <a:noAutofit/>
            </a:bodyPr>
            <a:lstStyle/>
            <a:p>
              <a:pPr marL="91440" indent="0" algn="just">
                <a:lnSpc>
                  <a:spcPts val="1752"/>
                </a:lnSpc>
              </a:pPr>
              <a:r>
                <a:rPr lang="pt-BR" sz="1200" b="1" u="sng" dirty="0" smtClean="0">
                  <a:latin typeface="Arial" panose="020B0604020202020204" pitchFamily="34" charset="0"/>
                  <a:cs typeface="Arial" panose="020B0604020202020204" pitchFamily="34" charset="0"/>
                </a:rPr>
                <a:t>Características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Um sub inteiriço usinado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integrado com lâminas não soldadas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Totalmente rotativo</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Raio das bordas das lâminas – favorável ao revestimento / formato que reduz o arraste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bidirecional e em linha</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780288" y="5223284"/>
              <a:ext cx="4228440" cy="1670304"/>
            </a:xfrm>
            <a:prstGeom prst="rect">
              <a:avLst/>
            </a:prstGeom>
          </p:spPr>
          <p:txBody>
            <a:bodyPr lIns="0" tIns="0" rIns="0" bIns="0">
              <a:noAutofit/>
            </a:bodyPr>
            <a:lstStyle/>
            <a:p>
              <a:pPr marL="91440" indent="0" algn="just">
                <a:lnSpc>
                  <a:spcPts val="1752"/>
                </a:lnSpc>
              </a:pPr>
              <a:r>
                <a:rPr lang="pt-BR" sz="1200" b="1" u="sng" dirty="0" smtClean="0">
                  <a:latin typeface="Arial" panose="020B0604020202020204" pitchFamily="34" charset="0"/>
                  <a:cs typeface="Arial" panose="020B0604020202020204" pitchFamily="34" charset="0"/>
                </a:rPr>
                <a:t>Opções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Equipe exclusiva de assistência técnica de engenharia </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Colocação do centralizador / análise T&amp;D disponível mediante solicitação</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variando de 4 1/2” a 20”</a:t>
              </a:r>
            </a:p>
            <a:p>
              <a:pPr marL="261938" indent="-85725" algn="just">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Novos tamanhos projetados e testados em duas semanas</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02336" y="521208"/>
              <a:ext cx="4809744" cy="323088"/>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EXPAND-O-LIZER ™ URS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693275" y="1271016"/>
              <a:ext cx="5914005" cy="1859280"/>
            </a:xfrm>
            <a:prstGeom prst="rect">
              <a:avLst/>
            </a:prstGeom>
          </p:spPr>
          <p:txBody>
            <a:bodyPr lIns="0" tIns="0" rIns="0" bIns="0">
              <a:noAutofit/>
            </a:bodyPr>
            <a:lstStyle/>
            <a:p>
              <a:pPr marL="91440" marR="266700" indent="0" algn="just">
                <a:lnSpc>
                  <a:spcPts val="1500"/>
                </a:lnSpc>
              </a:pPr>
              <a:r>
                <a:rPr lang="pt-BR" sz="1200" dirty="0" smtClean="0">
                  <a:latin typeface="Arial" panose="020B0604020202020204" pitchFamily="34" charset="0"/>
                  <a:cs typeface="Arial" panose="020B0604020202020204" pitchFamily="34" charset="0"/>
                </a:rPr>
                <a:t>EXPAND-O-LIZER™ 'Under Reamed Service' da Downhole Products é um centralizador inteiriço de mola em arco não soldada com base na gaiola do sub centralizador em linha comprovada em campo da DHP. Projetado para seções de poço alargado abaixo da superfície com tolerância de precisão menos exigente, onde a formação é considerada forte o bastante para lidar com o efeito de surgência da descida de colares limitadores tradicionais ou do tipo spray-on através da coluna de revestimento anterior. Pode encolher para passar através de restrições extremamente apertadas, podendo mesmo assim recuperar totalmente o DE inicial quando estiver na alargada. O URS está se tornando rapidamente o centralizador preferido em um mercado direcionado por orçamentos.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22770" y="3539808"/>
              <a:ext cx="4498162" cy="4925766"/>
            </a:xfrm>
            <a:prstGeom prst="rect">
              <a:avLst/>
            </a:prstGeom>
          </p:spPr>
          <p:txBody>
            <a:bodyPr lIns="0" tIns="0" rIns="0" bIns="0">
              <a:noAutofit/>
            </a:bodyPr>
            <a:lstStyle/>
            <a:p>
              <a:pPr marL="91440" indent="0" algn="just">
                <a:lnSpc>
                  <a:spcPts val="1700"/>
                </a:lnSpc>
              </a:pPr>
              <a:r>
                <a:rPr lang="pt-BR" sz="1200" b="1" u="sng" dirty="0" smtClean="0">
                  <a:latin typeface="Arial" panose="020B0604020202020204" pitchFamily="34" charset="0"/>
                  <a:cs typeface="Arial" panose="020B0604020202020204" pitchFamily="34" charset="0"/>
                </a:rPr>
                <a:t>Características</a:t>
              </a:r>
            </a:p>
            <a:p>
              <a:pPr marL="261938" indent="-85725">
                <a:lnSpc>
                  <a:spcPts val="1700"/>
                </a:lnSpc>
                <a:spcAft>
                  <a:spcPts val="1200"/>
                </a:spcAft>
                <a:buFont typeface="Arial" pitchFamily="34" charset="0"/>
                <a:buChar char="•"/>
              </a:pPr>
              <a:r>
                <a:rPr lang="pt-BR" sz="1200" dirty="0" smtClean="0">
                  <a:latin typeface="Arial" panose="020B0604020202020204" pitchFamily="34" charset="0"/>
                  <a:cs typeface="Arial" panose="020B0604020202020204" pitchFamily="34" charset="0"/>
                </a:rPr>
                <a:t>Design inteiriço robusto e sem solda, adequado para instalações em terra, reduzindo os custos de tempo de sonda e a exposição de SSMA.</a:t>
              </a:r>
            </a:p>
            <a:p>
              <a:pPr marL="261938" marR="242824" indent="-85725">
                <a:lnSpc>
                  <a:spcPts val="1700"/>
                </a:lnSpc>
                <a:spcAft>
                  <a:spcPts val="1200"/>
                </a:spcAft>
                <a:buFont typeface="Arial" pitchFamily="34" charset="0"/>
                <a:buChar char="•"/>
              </a:pPr>
              <a:r>
                <a:rPr lang="pt-BR" sz="1200" dirty="0" smtClean="0">
                  <a:latin typeface="Arial" panose="020B0604020202020204" pitchFamily="34" charset="0"/>
                  <a:cs typeface="Arial" panose="020B0604020202020204" pitchFamily="34" charset="0"/>
                </a:rPr>
                <a:t>O design flexível reduz significativamente as forças de descida através de restrições de poços revestidos e abertos.</a:t>
              </a:r>
            </a:p>
            <a:p>
              <a:pPr marL="261938" marR="242824" indent="-85725">
                <a:lnSpc>
                  <a:spcPts val="1700"/>
                </a:lnSpc>
                <a:spcAft>
                  <a:spcPts val="1200"/>
                </a:spcAft>
                <a:buFont typeface="Arial" pitchFamily="34" charset="0"/>
                <a:buChar char="•"/>
              </a:pPr>
              <a:r>
                <a:rPr lang="pt-BR" sz="1200" dirty="0" smtClean="0">
                  <a:latin typeface="Arial" panose="020B0604020202020204" pitchFamily="34" charset="0"/>
                  <a:cs typeface="Arial" panose="020B0604020202020204" pitchFamily="34" charset="0"/>
                </a:rPr>
                <a:t>O DE superdimensionado proporciona um stand-off máximo em qualquer seção de poço aberto, garantindo condições ideais para a cimentação uniforme e evitando a formação de canais.</a:t>
              </a:r>
            </a:p>
            <a:p>
              <a:pPr marL="261938" marR="242824" indent="-85725">
                <a:lnSpc>
                  <a:spcPts val="1700"/>
                </a:lnSpc>
                <a:spcAft>
                  <a:spcPts val="1200"/>
                </a:spcAft>
                <a:buFont typeface="Arial" pitchFamily="34" charset="0"/>
                <a:buChar char="•"/>
              </a:pPr>
              <a:r>
                <a:rPr lang="pt-BR" sz="1200" dirty="0" smtClean="0">
                  <a:latin typeface="Arial" panose="020B0604020202020204" pitchFamily="34" charset="0"/>
                  <a:cs typeface="Arial" panose="020B0604020202020204" pitchFamily="34" charset="0"/>
                </a:rPr>
                <a:t>Forças de restauração até 2 vezes maiores do que a API.</a:t>
              </a:r>
            </a:p>
            <a:p>
              <a:pPr marL="261938" marR="242824" indent="-85725">
                <a:lnSpc>
                  <a:spcPts val="1700"/>
                </a:lnSpc>
                <a:spcAft>
                  <a:spcPts val="1200"/>
                </a:spcAft>
                <a:buFont typeface="Arial" pitchFamily="34" charset="0"/>
                <a:buChar char="•"/>
              </a:pPr>
              <a:r>
                <a:rPr lang="pt-BR" sz="1200" dirty="0" smtClean="0">
                  <a:latin typeface="Arial" panose="020B0604020202020204" pitchFamily="34" charset="0"/>
                  <a:cs typeface="Arial" panose="020B0604020202020204" pitchFamily="34" charset="0"/>
                </a:rPr>
                <a:t>Para ser descido em conjunto com os colares limitadores para serviços pesados Spir-O-Lok™ 'HD' com parafusos de aperto com alta força de retenção (aumento de 60% na força de retenção em comparação a parafusos de aperto tradicionais).</a:t>
              </a:r>
            </a:p>
            <a:p>
              <a:pPr marL="261938" indent="-85725">
                <a:lnSpc>
                  <a:spcPts val="1700"/>
                </a:lnSpc>
                <a:spcAft>
                  <a:spcPts val="1200"/>
                </a:spcAft>
                <a:buFont typeface="Arial" pitchFamily="34" charset="0"/>
                <a:buChar char="•"/>
                <a:tabLst>
                  <a:tab pos="269875" algn="l"/>
                </a:tabLst>
              </a:pPr>
              <a:r>
                <a:rPr lang="pt-BR" sz="1200" dirty="0" smtClean="0">
                  <a:latin typeface="Arial" panose="020B0604020202020204" pitchFamily="34" charset="0"/>
                  <a:cs typeface="Arial" panose="020B0604020202020204" pitchFamily="34" charset="0"/>
                </a:rPr>
                <a:t>Tamanhos variando de 4-1/2” a 20”</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90144" y="539496"/>
              <a:ext cx="4331208" cy="304800"/>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EXPAND-O-LIZER ™ BS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220639" y="4765343"/>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841248" y="1271016"/>
              <a:ext cx="5660136" cy="1240536"/>
            </a:xfrm>
            <a:prstGeom prst="rect">
              <a:avLst/>
            </a:prstGeom>
          </p:spPr>
          <p:txBody>
            <a:bodyPr lIns="0" tIns="0" rIns="0" bIns="0">
              <a:noAutofit/>
            </a:bodyPr>
            <a:lstStyle/>
            <a:p>
              <a:pPr marL="114300" marR="152400" indent="0" algn="just">
                <a:lnSpc>
                  <a:spcPts val="1752"/>
                </a:lnSpc>
                <a:spcAft>
                  <a:spcPts val="2310"/>
                </a:spcAft>
              </a:pPr>
              <a:r>
                <a:rPr lang="pt-BR" sz="1200" dirty="0" smtClean="0">
                  <a:latin typeface="Arial" panose="020B0604020202020204" pitchFamily="34" charset="0"/>
                  <a:cs typeface="Arial" panose="020B0604020202020204" pitchFamily="34" charset="0"/>
                </a:rPr>
                <a:t>Os EXPAND-O-LIZER™ 'Bow Spring' padrão consistem em centralizadores articulados não soldados com mola em arco indicados para centralização em aplicações de cabeças de poços onde não se necessita rotação. A articulação permite que o centralizador seja instalado em revestimentos de poço de maior diâmetro interno, onde as soldas nos conectores não permitem a instalação de uma unidade sobreposta.</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961290" y="3126655"/>
              <a:ext cx="4038414" cy="4053840"/>
            </a:xfrm>
            <a:prstGeom prst="rect">
              <a:avLst/>
            </a:prstGeom>
          </p:spPr>
          <p:txBody>
            <a:bodyPr lIns="0" tIns="0" rIns="0" bIns="0">
              <a:noAutofit/>
            </a:bodyPr>
            <a:lstStyle/>
            <a:p>
              <a:pPr indent="0">
                <a:lnSpc>
                  <a:spcPts val="1752"/>
                </a:lnSpc>
              </a:pPr>
              <a:r>
                <a:rPr lang="pt-BR" sz="1200" b="1" u="sng" dirty="0" smtClean="0">
                  <a:latin typeface="Arial" panose="020B0604020202020204" pitchFamily="34" charset="0"/>
                  <a:cs typeface="Arial" panose="020B0604020202020204" pitchFamily="34" charset="0"/>
                </a:rPr>
                <a:t>Características </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Certificação API - projetado e testado para exceder a API 10 D</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Baixas forças de inserção e descida • Elevadas forças de restauração</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Adequado para passar através de restrições em poços abertos e revestidos</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Aço mola de alta qualidade </a:t>
              </a:r>
            </a:p>
            <a:p>
              <a:pPr indent="0">
                <a:lnSpc>
                  <a:spcPts val="1752"/>
                </a:lnSpc>
              </a:pPr>
              <a:endParaRPr lang="pt-BR" sz="1200" b="1" u="sng" dirty="0">
                <a:latin typeface="Arial" panose="020B0604020202020204" pitchFamily="34" charset="0"/>
                <a:cs typeface="Arial" panose="020B0604020202020204" pitchFamily="34" charset="0"/>
              </a:endParaRPr>
            </a:p>
            <a:p>
              <a:pPr indent="0">
                <a:lnSpc>
                  <a:spcPts val="1752"/>
                </a:lnSpc>
              </a:pPr>
              <a:r>
                <a:rPr lang="pt-BR" sz="1200" b="1" u="sng" dirty="0" smtClean="0">
                  <a:latin typeface="Arial" panose="020B0604020202020204" pitchFamily="34" charset="0"/>
                  <a:cs typeface="Arial" panose="020B0604020202020204" pitchFamily="34" charset="0"/>
                </a:rPr>
                <a:t>Opções </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Equipe </a:t>
              </a:r>
              <a:r>
                <a:rPr lang="pt-BR" sz="1200" dirty="0">
                  <a:latin typeface="Arial" panose="020B0604020202020204" pitchFamily="34" charset="0"/>
                  <a:cs typeface="Arial" panose="020B0604020202020204" pitchFamily="34" charset="0"/>
                </a:rPr>
                <a:t>exclusiva de assistência técnica de engenharia</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Colocação </a:t>
              </a:r>
              <a:r>
                <a:rPr lang="pt-BR" sz="1200" dirty="0">
                  <a:latin typeface="Arial" panose="020B0604020202020204" pitchFamily="34" charset="0"/>
                  <a:cs typeface="Arial" panose="020B0604020202020204" pitchFamily="34" charset="0"/>
                </a:rPr>
                <a:t>do centralizador / análise T&amp;D disponível </a:t>
              </a:r>
              <a:r>
                <a:rPr lang="pt-BR" sz="1200" dirty="0" smtClean="0">
                  <a:latin typeface="Arial" panose="020B0604020202020204" pitchFamily="34" charset="0"/>
                  <a:cs typeface="Arial" panose="020B0604020202020204" pitchFamily="34" charset="0"/>
                </a:rPr>
                <a:t>mediante </a:t>
              </a:r>
              <a:r>
                <a:rPr lang="pt-BR" sz="1200" dirty="0">
                  <a:latin typeface="Arial" panose="020B0604020202020204" pitchFamily="34" charset="0"/>
                  <a:cs typeface="Arial" panose="020B0604020202020204" pitchFamily="34" charset="0"/>
                </a:rPr>
                <a:t>solicitação </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a:t>
              </a:r>
              <a:r>
                <a:rPr lang="pt-BR" sz="1200" dirty="0">
                  <a:latin typeface="Arial" panose="020B0604020202020204" pitchFamily="34" charset="0"/>
                  <a:cs typeface="Arial" panose="020B0604020202020204" pitchFamily="34" charset="0"/>
                </a:rPr>
                <a:t>variando de 2 7/8” a 30”</a:t>
              </a:r>
            </a:p>
            <a:p>
              <a:pPr marL="236538"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Linha </a:t>
              </a:r>
              <a:r>
                <a:rPr lang="pt-BR" sz="1200" dirty="0">
                  <a:latin typeface="Arial" panose="020B0604020202020204" pitchFamily="34" charset="0"/>
                  <a:cs typeface="Arial" panose="020B0604020202020204" pitchFamily="34" charset="0"/>
                </a:rPr>
                <a:t>EXPAND-O-LIZER™ BS </a:t>
              </a:r>
            </a:p>
            <a:p>
              <a:pPr marL="339725"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Conventional </a:t>
              </a:r>
              <a:r>
                <a:rPr lang="pt-BR" sz="1200" dirty="0">
                  <a:latin typeface="Arial" panose="020B0604020202020204" pitchFamily="34" charset="0"/>
                  <a:cs typeface="Arial" panose="020B0604020202020204" pitchFamily="34" charset="0"/>
                </a:rPr>
                <a:t>Bow Spring </a:t>
              </a:r>
            </a:p>
            <a:p>
              <a:pPr marL="339725"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Dual </a:t>
              </a:r>
              <a:r>
                <a:rPr lang="pt-BR" sz="1200" dirty="0">
                  <a:latin typeface="Arial" panose="020B0604020202020204" pitchFamily="34" charset="0"/>
                  <a:cs typeface="Arial" panose="020B0604020202020204" pitchFamily="34" charset="0"/>
                </a:rPr>
                <a:t>Rise Bow Spring </a:t>
              </a:r>
            </a:p>
            <a:p>
              <a:pPr marL="339725" indent="-119063">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Positive </a:t>
              </a:r>
              <a:r>
                <a:rPr lang="pt-BR" sz="1200" dirty="0">
                  <a:latin typeface="Arial" panose="020B0604020202020204" pitchFamily="34" charset="0"/>
                  <a:cs typeface="Arial" panose="020B0604020202020204" pitchFamily="34" charset="0"/>
                </a:rPr>
                <a:t>Bow Spring</a:t>
              </a:r>
            </a:p>
          </p:txBody>
        </p:sp>
      </p:grpSp>
    </p:spTree>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780288" y="1404312"/>
              <a:ext cx="3986784" cy="1652016"/>
            </a:xfrm>
            <a:prstGeom prst="rect">
              <a:avLst/>
            </a:prstGeom>
            <a:solidFill>
              <a:schemeClr val="bg1"/>
            </a:solidFill>
          </p:spPr>
          <p:txBody>
            <a:bodyPr lIns="0" tIns="0" rIns="0" bIns="0">
              <a:noAutofit/>
            </a:bodyPr>
            <a:lstStyle/>
            <a:p>
              <a:pPr marL="169672" indent="0" algn="just">
                <a:lnSpc>
                  <a:spcPts val="1752"/>
                </a:lnSpc>
              </a:pPr>
              <a:r>
                <a:rPr lang="pt-BR" sz="1200" b="1" u="sng" dirty="0" smtClean="0">
                  <a:latin typeface="Arial" panose="020B0604020202020204" pitchFamily="34" charset="0"/>
                  <a:cs typeface="Arial" panose="020B0604020202020204" pitchFamily="34" charset="0"/>
                </a:rPr>
                <a:t>Expand-O-Lizer™ BS 'Conventional'</a:t>
              </a:r>
            </a:p>
            <a:p>
              <a:pPr marL="169672" marR="328676" indent="0" algn="just">
                <a:lnSpc>
                  <a:spcPts val="1752"/>
                </a:lnSpc>
                <a:spcAft>
                  <a:spcPts val="7140"/>
                </a:spcAft>
              </a:pPr>
              <a:r>
                <a:rPr lang="pt-BR" sz="1200" dirty="0" smtClean="0">
                  <a:latin typeface="Arial" panose="020B0604020202020204" pitchFamily="34" charset="0"/>
                  <a:cs typeface="Arial" panose="020B0604020202020204" pitchFamily="34" charset="0"/>
                </a:rPr>
                <a:t>Um centralizador tradicional articulado do tipo curvo sem solda, indicado para aplicações menos exigentes, onde a rotação não é necessária. A articulação permite a instalação em revestimentos onde conectores soldados impedem o uso de centralizadores sobrepostos.</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746760" y="3995112"/>
              <a:ext cx="3925824" cy="1572768"/>
            </a:xfrm>
            <a:prstGeom prst="rect">
              <a:avLst/>
            </a:prstGeom>
          </p:spPr>
          <p:txBody>
            <a:bodyPr lIns="0" tIns="0" rIns="0" bIns="0">
              <a:noAutofit/>
            </a:bodyPr>
            <a:lstStyle/>
            <a:p>
              <a:pPr marL="203200" indent="0" algn="just">
                <a:lnSpc>
                  <a:spcPts val="1752"/>
                </a:lnSpc>
                <a:spcBef>
                  <a:spcPts val="7140"/>
                </a:spcBef>
              </a:pPr>
              <a:r>
                <a:rPr lang="pt-BR" sz="1200" b="1" u="sng" dirty="0" smtClean="0">
                  <a:latin typeface="Arial" panose="020B0604020202020204" pitchFamily="34" charset="0"/>
                  <a:cs typeface="Arial" panose="020B0604020202020204" pitchFamily="34" charset="0"/>
                </a:rPr>
                <a:t>Expand-O-Lizer™ BS 'Positive'</a:t>
              </a:r>
            </a:p>
            <a:p>
              <a:pPr marL="203200" marR="234188" indent="0" algn="just">
                <a:lnSpc>
                  <a:spcPts val="1752"/>
                </a:lnSpc>
                <a:spcAft>
                  <a:spcPts val="5880"/>
                </a:spcAft>
              </a:pPr>
              <a:r>
                <a:rPr lang="pt-BR" sz="1200" dirty="0" smtClean="0">
                  <a:latin typeface="Arial" panose="020B0604020202020204" pitchFamily="34" charset="0"/>
                  <a:cs typeface="Arial" panose="020B0604020202020204" pitchFamily="34" charset="0"/>
                </a:rPr>
                <a:t>Lâminas em U com base plana especialmente projetadas são fornecidas para proporcionar um fluxo de passagem máximo de fluido e a rigidez necessária. O formato da lâmina também reduz o arraste da RIH devido à menor área de contato superficial com a coluna de revestimento anterior que está sendo atravessada.</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62000" y="6521904"/>
              <a:ext cx="3895344" cy="1557528"/>
            </a:xfrm>
            <a:prstGeom prst="rect">
              <a:avLst/>
            </a:prstGeom>
            <a:solidFill>
              <a:schemeClr val="bg1"/>
            </a:solidFill>
          </p:spPr>
          <p:txBody>
            <a:bodyPr lIns="0" tIns="0" rIns="0" bIns="0">
              <a:noAutofit/>
            </a:bodyPr>
            <a:lstStyle/>
            <a:p>
              <a:pPr marL="187960" indent="0" algn="just">
                <a:lnSpc>
                  <a:spcPts val="1752"/>
                </a:lnSpc>
                <a:spcBef>
                  <a:spcPts val="5880"/>
                </a:spcBef>
              </a:pPr>
              <a:r>
                <a:rPr lang="pt-BR" sz="1200" b="1" u="sng" dirty="0" smtClean="0">
                  <a:latin typeface="Arial" panose="020B0604020202020204" pitchFamily="34" charset="0"/>
                  <a:cs typeface="Arial" panose="020B0604020202020204" pitchFamily="34" charset="0"/>
                </a:rPr>
                <a:t>Expand-O-Lizer™ BS ' Dual Rise'</a:t>
              </a:r>
            </a:p>
            <a:p>
              <a:pPr marL="187960" marR="218948" indent="0" algn="just">
                <a:lnSpc>
                  <a:spcPts val="1752"/>
                </a:lnSpc>
              </a:pPr>
              <a:r>
                <a:rPr lang="pt-BR" sz="1200" dirty="0" smtClean="0">
                  <a:latin typeface="Arial" panose="020B0604020202020204" pitchFamily="34" charset="0"/>
                  <a:cs typeface="Arial" panose="020B0604020202020204" pitchFamily="34" charset="0"/>
                </a:rPr>
                <a:t>O centralizador em arco semirrígido suporta elevadas cargas laterais e é especialmente projetado com um perfil de arco duplo. Esse design aumenta a área de contato e proporciona uma menor penetração do arco na formação, ajudando na remoção completa de lama durante a cimentação.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02336" y="518160"/>
              <a:ext cx="4892040" cy="33223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INFORMAÇÕES SOBRE A EMPRESA</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90016" y="1240536"/>
              <a:ext cx="5562600" cy="792480"/>
            </a:xfrm>
            <a:prstGeom prst="rect">
              <a:avLst/>
            </a:prstGeom>
          </p:spPr>
          <p:txBody>
            <a:bodyPr lIns="0" tIns="0" rIns="0" bIns="0">
              <a:noAutofit/>
            </a:bodyPr>
            <a:lstStyle/>
            <a:p>
              <a:pPr marR="110744" indent="0" algn="just">
                <a:lnSpc>
                  <a:spcPts val="1752"/>
                </a:lnSpc>
                <a:spcBef>
                  <a:spcPts val="2940"/>
                </a:spcBef>
                <a:spcAft>
                  <a:spcPts val="12180"/>
                </a:spcAft>
              </a:pPr>
              <a:r>
                <a:rPr lang="pt-BR" sz="1200" dirty="0" smtClean="0">
                  <a:latin typeface="Arial" panose="020B0604020202020204" pitchFamily="34" charset="0"/>
                  <a:cs typeface="Arial" panose="020B0604020202020204" pitchFamily="34" charset="0"/>
                </a:rPr>
                <a:t>Fundada em 1994 e internacionalmente conhecida como líder do setor, a Downhole Products projeta, fabrica e fornece uma variedade de acessórios para revestimentos e cimentação.</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74776" y="4060332"/>
              <a:ext cx="5593080" cy="4102608"/>
            </a:xfrm>
            <a:prstGeom prst="rect">
              <a:avLst/>
            </a:prstGeom>
          </p:spPr>
          <p:txBody>
            <a:bodyPr lIns="0" tIns="0" rIns="0" bIns="0">
              <a:noAutofit/>
            </a:bodyPr>
            <a:lstStyle/>
            <a:p>
              <a:pPr marR="125984" indent="0" algn="just">
                <a:lnSpc>
                  <a:spcPts val="1752"/>
                </a:lnSpc>
                <a:spcBef>
                  <a:spcPts val="12180"/>
                </a:spcBef>
                <a:spcAft>
                  <a:spcPts val="2310"/>
                </a:spcAft>
              </a:pPr>
              <a:r>
                <a:rPr lang="pt-BR" sz="1200" dirty="0" smtClean="0">
                  <a:latin typeface="Arial" panose="020B0604020202020204" pitchFamily="34" charset="0"/>
                  <a:cs typeface="Arial" panose="020B0604020202020204" pitchFamily="34" charset="0"/>
                </a:rPr>
                <a:t>A Downhole Products hoje se orgulha de possuir uma divisão de profissionais seniores do setor com o mais alto nível de capacitação em engenharia e fabricação. A sede da DHP está situada em um local com aproximadamente 10.000 m² no centro empresarial Badentoy Business Park, em Portlethen, Aberdeen.</a:t>
              </a:r>
            </a:p>
            <a:p>
              <a:pPr marR="125984" indent="0" algn="just">
                <a:lnSpc>
                  <a:spcPts val="1752"/>
                </a:lnSpc>
                <a:spcAft>
                  <a:spcPts val="2310"/>
                </a:spcAft>
              </a:pPr>
              <a:r>
                <a:rPr lang="pt-BR" sz="1200" dirty="0" smtClean="0">
                  <a:latin typeface="Arial" panose="020B0604020202020204" pitchFamily="34" charset="0"/>
                  <a:cs typeface="Arial" panose="020B0604020202020204" pitchFamily="34" charset="0"/>
                </a:rPr>
                <a:t>Em 2014, a Downhole Products abriu uma segunda fábrica no centro empresarial Badentoy Business Park, além de contar com centros regionais em Kuala Lumpur, Dubai e Houston. Hoje, empregamos mais de 100 pessoas no mundo todo. A DHP possui 28 unidades de estocagem e continua a desenvolver instalações fabris no mundo todo, equipadas com a mais moderna tecnologia de fabricação.</a:t>
              </a:r>
            </a:p>
            <a:p>
              <a:pPr marR="125984" indent="0" algn="just">
                <a:lnSpc>
                  <a:spcPts val="1752"/>
                </a:lnSpc>
              </a:pPr>
              <a:r>
                <a:rPr lang="pt-BR" sz="1200" dirty="0" smtClean="0">
                  <a:latin typeface="Arial" panose="020B0604020202020204" pitchFamily="34" charset="0"/>
                  <a:cs typeface="Arial" panose="020B0604020202020204" pitchFamily="34" charset="0"/>
                </a:rPr>
                <a:t>A DHP está continuamente envolvida no projeto e fabricação de produtos para as aplicações específicas dos clientes, utilizando inúmeros materiais e técnicas de fabricação diferentes. Continuamos a incluir novos produtos inovadores em nosso portfólio em expansão, que já conta com o centralizador rígido de liga de zinco Spir-o-lizer™ e a linha de sapatas de alargadores Pen-o-trator™, todos líderes de mercado.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81000" y="530352"/>
            <a:ext cx="4227576" cy="31699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EXPAND-O-LIZER ™ SS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341194" y="1815152"/>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7" name="Rectangle 6"/>
          <p:cNvSpPr/>
          <p:nvPr/>
        </p:nvSpPr>
        <p:spPr>
          <a:xfrm>
            <a:off x="466299" y="5434084"/>
            <a:ext cx="1446663" cy="1978926"/>
          </a:xfrm>
          <a:prstGeom prst="rect">
            <a:avLst/>
          </a:prstGeom>
          <a:solidFill>
            <a:schemeClr val="bg1"/>
          </a:solidFill>
        </p:spPr>
        <p:txBody>
          <a:bodyPr lIns="0" tIns="0" rIns="0" bIns="0">
            <a:noAutofit/>
          </a:bodyPr>
          <a:lstStyle/>
          <a:p>
            <a:pPr marL="121412" indent="0" algn="just">
              <a:spcBef>
                <a:spcPts val="2940"/>
              </a:spcBef>
              <a:spcAft>
                <a:spcPts val="420"/>
              </a:spcAft>
            </a:pPr>
            <a:endParaRPr lang="pt-BR" sz="1200" dirty="0">
              <a:latin typeface="Calibri"/>
            </a:endParaRPr>
          </a:p>
        </p:txBody>
      </p:sp>
      <p:sp>
        <p:nvSpPr>
          <p:cNvPr id="4" name="Rectangle 3"/>
          <p:cNvSpPr/>
          <p:nvPr/>
        </p:nvSpPr>
        <p:spPr>
          <a:xfrm>
            <a:off x="746760" y="1191768"/>
            <a:ext cx="5769864" cy="1286256"/>
          </a:xfrm>
          <a:prstGeom prst="rect">
            <a:avLst/>
          </a:prstGeom>
        </p:spPr>
        <p:txBody>
          <a:bodyPr lIns="0" tIns="0" rIns="0" bIns="0">
            <a:noAutofit/>
          </a:bodyPr>
          <a:lstStyle/>
          <a:p>
            <a:pPr marL="114300" marR="165100" algn="just">
              <a:lnSpc>
                <a:spcPts val="1752"/>
              </a:lnSpc>
              <a:spcAft>
                <a:spcPts val="2310"/>
              </a:spcAft>
            </a:pPr>
            <a:r>
              <a:rPr lang="pt-BR" sz="1200" dirty="0" smtClean="0">
                <a:latin typeface="Arial" panose="020B0604020202020204" pitchFamily="34" charset="0"/>
                <a:cs typeface="Arial" panose="020B0604020202020204" pitchFamily="34" charset="0"/>
              </a:rPr>
              <a:t>EXPAND-O-LIZER™ 'Standard Service' da Downhole Products é um centralizador em arco semirrígido inteiriço, fabricado em aço mola para permitir certo grau de flexibilidade ao passar através de poços calibrados, onde a operadora tenha preocupações de encontrar xisto expandido ou em alteração, o que poderia impedir uma coluna centralizada de lâmina sólida de alcançar a TD.</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95527" y="2828544"/>
            <a:ext cx="4199553" cy="4291584"/>
          </a:xfrm>
          <a:prstGeom prst="rect">
            <a:avLst/>
          </a:prstGeom>
        </p:spPr>
        <p:txBody>
          <a:bodyPr lIns="0" tIns="0" rIns="0" bIns="0">
            <a:noAutofit/>
          </a:bodyPr>
          <a:lstStyle/>
          <a:p>
            <a:pPr marL="91440" indent="0">
              <a:lnSpc>
                <a:spcPts val="1752"/>
              </a:lnSpc>
            </a:pPr>
            <a:r>
              <a:rPr lang="pt-BR" sz="1200" b="1" u="sng" dirty="0" smtClean="0">
                <a:latin typeface="Arial" panose="020B0604020202020204" pitchFamily="34" charset="0"/>
                <a:cs typeface="Arial" panose="020B0604020202020204" pitchFamily="34" charset="0"/>
              </a:rPr>
              <a:t>Características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a:t>
            </a:r>
            <a:r>
              <a:rPr lang="pt-BR" sz="1200" dirty="0">
                <a:latin typeface="Arial" panose="020B0604020202020204" pitchFamily="34" charset="0"/>
                <a:cs typeface="Arial" panose="020B0604020202020204" pitchFamily="34" charset="0"/>
              </a:rPr>
              <a:t>inteiriço e robusto, sem soldas</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Adequado </a:t>
            </a:r>
            <a:r>
              <a:rPr lang="pt-BR" sz="1200" dirty="0">
                <a:latin typeface="Arial" panose="020B0604020202020204" pitchFamily="34" charset="0"/>
                <a:cs typeface="Arial" panose="020B0604020202020204" pitchFamily="34" charset="0"/>
              </a:rPr>
              <a:t>para rotação devido à rigidez axial</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As </a:t>
            </a:r>
            <a:r>
              <a:rPr lang="pt-BR" sz="1200" dirty="0">
                <a:latin typeface="Arial" panose="020B0604020202020204" pitchFamily="34" charset="0"/>
                <a:cs typeface="Arial" panose="020B0604020202020204" pitchFamily="34" charset="0"/>
              </a:rPr>
              <a:t>forças de restauração são até 3 vezes maiores do que </a:t>
            </a:r>
            <a:r>
              <a:rPr lang="pt-BR" sz="1200" dirty="0" smtClean="0">
                <a:latin typeface="Arial" panose="020B0604020202020204" pitchFamily="34" charset="0"/>
                <a:cs typeface="Arial" panose="020B0604020202020204" pitchFamily="34" charset="0"/>
              </a:rPr>
              <a:t>a </a:t>
            </a:r>
            <a:r>
              <a:rPr lang="pt-BR" sz="1200" dirty="0">
                <a:latin typeface="Arial" panose="020B0604020202020204" pitchFamily="34" charset="0"/>
                <a:cs typeface="Arial" panose="020B0604020202020204" pitchFamily="34" charset="0"/>
              </a:rPr>
              <a:t>API</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design flexível do aço mola reduz significativamente as forças de descida e permite a passagem fácil através de obstruções no poço</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 </a:t>
            </a:r>
            <a:r>
              <a:rPr lang="pt-BR" sz="1200" dirty="0">
                <a:latin typeface="Arial" panose="020B0604020202020204" pitchFamily="34" charset="0"/>
                <a:cs typeface="Arial" panose="020B0604020202020204" pitchFamily="34" charset="0"/>
              </a:rPr>
              <a:t>DE do poço calibrado oferece stand-off máximo</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Adequado </a:t>
            </a:r>
            <a:r>
              <a:rPr lang="pt-BR" sz="1200" dirty="0">
                <a:latin typeface="Arial" panose="020B0604020202020204" pitchFamily="34" charset="0"/>
                <a:cs typeface="Arial" panose="020B0604020202020204" pitchFamily="34" charset="0"/>
              </a:rPr>
              <a:t>para instalações em terra, reduzindo os custos de tempo de sonda e a exposição de SSMA</a:t>
            </a:r>
          </a:p>
          <a:p>
            <a:pPr marL="91440" indent="0">
              <a:lnSpc>
                <a:spcPts val="1752"/>
              </a:lnSpc>
            </a:pPr>
            <a:endParaRPr lang="pt-BR" sz="1200" b="1" u="sng" dirty="0" smtClean="0">
              <a:latin typeface="Arial" panose="020B0604020202020204" pitchFamily="34" charset="0"/>
              <a:cs typeface="Arial" panose="020B0604020202020204" pitchFamily="34" charset="0"/>
            </a:endParaRPr>
          </a:p>
          <a:p>
            <a:pPr marL="91440" indent="0">
              <a:lnSpc>
                <a:spcPts val="1752"/>
              </a:lnSpc>
            </a:pPr>
            <a:r>
              <a:rPr lang="pt-BR" sz="1200" b="1" u="sng" dirty="0" smtClean="0">
                <a:latin typeface="Arial" panose="020B0604020202020204" pitchFamily="34" charset="0"/>
                <a:cs typeface="Arial" panose="020B0604020202020204" pitchFamily="34" charset="0"/>
              </a:rPr>
              <a:t>Opções</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Equipe exclusiva de assistência técnica de engenharia</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Colocação do centralizador / análise T&amp;D disponível mediante solicitação </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Tamanhos variando de 2 7/8” a 20”</a:t>
            </a:r>
          </a:p>
          <a:p>
            <a:pPr marL="261938" indent="-8572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Novos tamanhos projetados e testados em duas semanas</a:t>
            </a:r>
            <a:endParaRPr lang="pt-BR" sz="12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14528" y="539496"/>
              <a:ext cx="2273808" cy="298704"/>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SEAL SAVER</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4805040" y="7857744"/>
              <a:ext cx="2194560" cy="121920"/>
            </a:xfrm>
            <a:prstGeom prst="rect">
              <a:avLst/>
            </a:prstGeom>
          </p:spPr>
          <p:txBody>
            <a:bodyPr wrap="none" lIns="0" tIns="0" rIns="0" bIns="0">
              <a:noAutofit/>
            </a:bodyPr>
            <a:lstStyle/>
            <a:p>
              <a:pPr indent="0">
                <a:spcBef>
                  <a:spcPts val="9660"/>
                </a:spcBef>
              </a:pPr>
              <a:r>
                <a:rPr lang="pt-BR" sz="800" spc="50" dirty="0" smtClean="0">
                  <a:latin typeface="Arial Narrow" pitchFamily="34" charset="0"/>
                </a:rPr>
                <a:t>SERVIÇOS EM EQUIPAMENTOS PETROLÍFEROS</a:t>
              </a:r>
              <a:endParaRPr lang="pt-BR" sz="800" spc="50" dirty="0">
                <a:latin typeface="Arial Narrow" pitchFamily="34" charset="0"/>
              </a:endParaRPr>
            </a:p>
          </p:txBody>
        </p:sp>
        <p:sp>
          <p:nvSpPr>
            <p:cNvPr id="7" name="Rectangle 6"/>
            <p:cNvSpPr/>
            <p:nvPr/>
          </p:nvSpPr>
          <p:spPr>
            <a:xfrm>
              <a:off x="795528" y="2828544"/>
              <a:ext cx="3762824" cy="65163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08443" y="3121928"/>
              <a:ext cx="4110251" cy="3099816"/>
            </a:xfrm>
            <a:prstGeom prst="rect">
              <a:avLst/>
            </a:prstGeom>
          </p:spPr>
          <p:txBody>
            <a:bodyPr lIns="0" tIns="0" rIns="0" bIns="0">
              <a:noAutofit/>
            </a:bodyPr>
            <a:lstStyle/>
            <a:p>
              <a:pPr marL="185928" indent="0">
                <a:spcBef>
                  <a:spcPts val="2310"/>
                </a:spcBef>
                <a:spcAft>
                  <a:spcPts val="420"/>
                </a:spcAft>
              </a:pPr>
              <a:r>
                <a:rPr lang="pt-BR" sz="1200" b="1" u="sng" dirty="0" smtClean="0">
                  <a:latin typeface="Arial" panose="020B0604020202020204" pitchFamily="34" charset="0"/>
                  <a:cs typeface="Arial" panose="020B0604020202020204" pitchFamily="34" charset="0"/>
                </a:rPr>
                <a:t>Características</a:t>
              </a:r>
            </a:p>
            <a:p>
              <a:pPr marL="398463" indent="-114300">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Processo de revestimento confiável e rápido nas instalações do Reino Unido</a:t>
              </a:r>
            </a:p>
            <a:p>
              <a:pPr marL="398463" indent="-114300">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Não há necessidade de calor para aplicar o revestimento, o que garante que o centralizador mantenha suas propriedades mecânicas de fábrica e as características de projeto no interior do poço.</a:t>
              </a:r>
            </a:p>
            <a:p>
              <a:pPr marL="398463" indent="-114300">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Pode ser aplicado em centralizadores de qualquer tipo e tamanho.</a:t>
              </a:r>
            </a:p>
            <a:p>
              <a:pPr marL="398463" marR="164084" indent="-114300">
                <a:lnSpc>
                  <a:spcPts val="1752"/>
                </a:lnSpc>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O revestimento pode ser aplicado em qualquer componente feito para operações de poço onde exista o risco de danificar áreas de vedação suscetíveis da cabeça de poço durante a manobra de descida.</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899652" y="1143000"/>
              <a:ext cx="5680980" cy="1560576"/>
            </a:xfrm>
            <a:prstGeom prst="rect">
              <a:avLst/>
            </a:prstGeom>
          </p:spPr>
          <p:txBody>
            <a:bodyPr lIns="0" tIns="0" rIns="0" bIns="0">
              <a:noAutofit/>
            </a:bodyPr>
            <a:lstStyle/>
            <a:p>
              <a:pPr marL="112713" marR="241300" algn="just">
                <a:lnSpc>
                  <a:spcPts val="1752"/>
                </a:lnSpc>
                <a:spcBef>
                  <a:spcPts val="2940"/>
                </a:spcBef>
                <a:spcAft>
                  <a:spcPts val="2310"/>
                </a:spcAft>
              </a:pPr>
              <a:r>
                <a:rPr lang="pt-BR" sz="1200" dirty="0" smtClean="0">
                  <a:latin typeface="Arial" panose="020B0604020202020204" pitchFamily="34" charset="0"/>
                  <a:cs typeface="Arial" panose="020B0604020202020204" pitchFamily="34" charset="0"/>
                </a:rPr>
                <a:t>O revestimento de lâminas Seal Saver foi desenvolvido para eliminar danos na vedação da cabeça de poço causados por centralizadores de mola em arco superdimensionados ou em aplicações com alargadores durante a compressão através da área de vedação da cabeça do poço, sulcando e danificando a superfície de vedação. O Seal Saver pode ser aplicado em qualquer lâmina de centralizador quando existe o risco de danificar vedações e superfícies vulneráveis na área da cabeça do poço. Desenvolvida em conjunto com nossa distribuidora norueguesa "Toolserv AS"</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2667708" y="3883152"/>
              <a:ext cx="1703832" cy="301752"/>
            </a:xfrm>
            <a:prstGeom prst="rect">
              <a:avLst/>
            </a:prstGeom>
          </p:spPr>
          <p:txBody>
            <a:bodyPr wrap="none" lIns="0" tIns="0" rIns="0" bIns="0">
              <a:noAutofit/>
            </a:bodyPr>
            <a:lstStyle/>
            <a:p>
              <a:pPr indent="0"/>
              <a:r>
                <a:rPr lang="pt-BR" sz="2000" dirty="0" smtClean="0">
                  <a:solidFill>
                    <a:schemeClr val="bg1"/>
                  </a:solidFill>
                  <a:latin typeface="Arial Narrow"/>
                </a:rPr>
                <a:t>COLARES LIMITADORES</a:t>
              </a:r>
              <a:endParaRPr lang="pt-BR" sz="200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50520" y="518160"/>
              <a:ext cx="2551176" cy="34747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SPIR-O-LOK™</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26008" y="1207008"/>
              <a:ext cx="5803392" cy="716280"/>
            </a:xfrm>
            <a:prstGeom prst="rect">
              <a:avLst/>
            </a:prstGeom>
          </p:spPr>
          <p:txBody>
            <a:bodyPr lIns="0" tIns="0" rIns="0" bIns="0">
              <a:noAutofit/>
            </a:bodyPr>
            <a:lstStyle/>
            <a:p>
              <a:pPr marL="121412" indent="0">
                <a:lnSpc>
                  <a:spcPts val="1752"/>
                </a:lnSpc>
                <a:spcBef>
                  <a:spcPts val="2940"/>
                </a:spcBef>
                <a:spcAft>
                  <a:spcPts val="2310"/>
                </a:spcAft>
              </a:pPr>
              <a:r>
                <a:rPr lang="pt-BR" sz="1200" dirty="0" smtClean="0">
                  <a:latin typeface="Arial" panose="020B0604020202020204" pitchFamily="34" charset="0"/>
                  <a:cs typeface="Arial" panose="020B0604020202020204" pitchFamily="34" charset="0"/>
                </a:rPr>
                <a:t>A Downhole Products oferece uma variedade de colares limitadores adequados a todas as opções de centralizadores. Todos os colares limitadores são testados em conformidade com as práticas recomendadas da API 10D II.</a:t>
              </a:r>
              <a:endParaRPr lang="pt-BR" sz="1200" dirty="0">
                <a:latin typeface="Arial" panose="020B0604020202020204" pitchFamily="34" charset="0"/>
                <a:cs typeface="Arial" panose="020B0604020202020204" pitchFamily="34" charset="0"/>
              </a:endParaRPr>
            </a:p>
          </p:txBody>
        </p:sp>
        <p:sp>
          <p:nvSpPr>
            <p:cNvPr id="7" name="Rectangle 6"/>
            <p:cNvSpPr/>
            <p:nvPr/>
          </p:nvSpPr>
          <p:spPr>
            <a:xfrm>
              <a:off x="795528" y="2149434"/>
              <a:ext cx="2102051" cy="133074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8" name="Rectangle 7"/>
            <p:cNvSpPr/>
            <p:nvPr/>
          </p:nvSpPr>
          <p:spPr>
            <a:xfrm>
              <a:off x="736270" y="5294417"/>
              <a:ext cx="1377538" cy="133074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9" name="Rectangle 8"/>
            <p:cNvSpPr/>
            <p:nvPr/>
          </p:nvSpPr>
          <p:spPr>
            <a:xfrm>
              <a:off x="936053" y="6766956"/>
              <a:ext cx="2102051" cy="133074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80288" y="2410407"/>
              <a:ext cx="4147972" cy="6150864"/>
            </a:xfrm>
            <a:prstGeom prst="rect">
              <a:avLst/>
            </a:prstGeom>
          </p:spPr>
          <p:txBody>
            <a:bodyPr lIns="0" tIns="0" rIns="0" bIns="0">
              <a:noAutofit/>
            </a:bodyPr>
            <a:lstStyle/>
            <a:p>
              <a:pPr marL="167132" indent="0" algn="just">
                <a:lnSpc>
                  <a:spcPts val="1752"/>
                </a:lnSpc>
                <a:spcBef>
                  <a:spcPts val="2310"/>
                </a:spcBef>
              </a:pPr>
              <a:r>
                <a:rPr lang="pt-BR" sz="1200" b="1" u="sng" dirty="0" smtClean="0">
                  <a:latin typeface="Arial" panose="020B0604020202020204" pitchFamily="34" charset="0"/>
                  <a:cs typeface="Arial" panose="020B0604020202020204" pitchFamily="34" charset="0"/>
                </a:rPr>
                <a:t>Colar limitador D.I.</a:t>
              </a:r>
            </a:p>
            <a:p>
              <a:pPr marL="167132" marR="161036" indent="0" algn="just">
                <a:lnSpc>
                  <a:spcPts val="1752"/>
                </a:lnSpc>
                <a:spcAft>
                  <a:spcPts val="3570"/>
                </a:spcAft>
              </a:pPr>
              <a:r>
                <a:rPr lang="pt-BR" sz="1200" dirty="0" smtClean="0">
                  <a:latin typeface="Arial" panose="020B0604020202020204" pitchFamily="34" charset="0"/>
                  <a:cs typeface="Arial" panose="020B0604020202020204" pitchFamily="34" charset="0"/>
                </a:rPr>
                <a:t>O colar limitador D.I. é projetado para ser descido em conjunto com a série Spir-O-Lizer™. O colar é equipado com os parafusos de aperto de aço inoxidável e ponta recartilhada com alta força de retenção da DHP.</a:t>
              </a:r>
            </a:p>
            <a:p>
              <a:pPr marL="167132" indent="0" algn="just">
                <a:lnSpc>
                  <a:spcPts val="1752"/>
                </a:lnSpc>
              </a:pPr>
              <a:r>
                <a:rPr lang="pt-BR" sz="1200" b="1" u="sng" dirty="0" smtClean="0">
                  <a:latin typeface="Arial" panose="020B0604020202020204" pitchFamily="34" charset="0"/>
                  <a:cs typeface="Arial" panose="020B0604020202020204" pitchFamily="34" charset="0"/>
                </a:rPr>
                <a:t>Colar limitador H.D</a:t>
              </a:r>
            </a:p>
            <a:p>
              <a:pPr marL="167132" marR="161036" indent="0" algn="just">
                <a:lnSpc>
                  <a:spcPts val="1752"/>
                </a:lnSpc>
                <a:spcAft>
                  <a:spcPts val="3570"/>
                </a:spcAft>
              </a:pPr>
              <a:r>
                <a:rPr lang="pt-BR" sz="1200" dirty="0" smtClean="0">
                  <a:latin typeface="Arial" panose="020B0604020202020204" pitchFamily="34" charset="0"/>
                  <a:cs typeface="Arial" panose="020B0604020202020204" pitchFamily="34" charset="0"/>
                </a:rPr>
                <a:t>O colar limitador para serviços pesados (HD) é projetado para ser descido em conjunto com a série Expand-O-Lizer™ SS. Este colar oferece maior força de retenção para as aplicações mais exigentes.</a:t>
              </a:r>
            </a:p>
            <a:p>
              <a:pPr marL="167132" indent="0" algn="just">
                <a:lnSpc>
                  <a:spcPts val="1752"/>
                </a:lnSpc>
              </a:pPr>
              <a:r>
                <a:rPr lang="pt-BR" sz="1200" b="1" u="sng" dirty="0" smtClean="0">
                  <a:latin typeface="Arial" panose="020B0604020202020204" pitchFamily="34" charset="0"/>
                  <a:cs typeface="Arial" panose="020B0604020202020204" pitchFamily="34" charset="0"/>
                </a:rPr>
                <a:t>Colar limitador de aço</a:t>
              </a:r>
            </a:p>
            <a:p>
              <a:pPr marL="167132" marR="161036" indent="0" algn="just">
                <a:lnSpc>
                  <a:spcPts val="1752"/>
                </a:lnSpc>
                <a:spcAft>
                  <a:spcPts val="3570"/>
                </a:spcAft>
              </a:pPr>
              <a:r>
                <a:rPr lang="pt-BR" sz="1200" dirty="0" smtClean="0">
                  <a:latin typeface="Arial" panose="020B0604020202020204" pitchFamily="34" charset="0"/>
                  <a:cs typeface="Arial" panose="020B0604020202020204" pitchFamily="34" charset="0"/>
                </a:rPr>
                <a:t>O colar limitador de aço é projetado para oferecer um boa relação custo-benefício em aplicações menos exigentes, onde não se espera uma carga elevada no colar.</a:t>
              </a:r>
            </a:p>
            <a:p>
              <a:pPr marL="167132" indent="0" algn="just">
                <a:lnSpc>
                  <a:spcPts val="1752"/>
                </a:lnSpc>
              </a:pPr>
              <a:r>
                <a:rPr lang="pt-BR" sz="1200" b="1" u="sng" dirty="0" smtClean="0">
                  <a:latin typeface="Arial" panose="020B0604020202020204" pitchFamily="34" charset="0"/>
                  <a:cs typeface="Arial" panose="020B0604020202020204" pitchFamily="34" charset="0"/>
                </a:rPr>
                <a:t>Colar limitador articulado</a:t>
              </a:r>
            </a:p>
            <a:p>
              <a:pPr marL="167132" indent="0" algn="just">
                <a:lnSpc>
                  <a:spcPts val="1752"/>
                </a:lnSpc>
              </a:pPr>
              <a:r>
                <a:rPr lang="pt-BR" sz="1200" dirty="0" smtClean="0">
                  <a:latin typeface="Arial" panose="020B0604020202020204" pitchFamily="34" charset="0"/>
                  <a:cs typeface="Arial" panose="020B0604020202020204" pitchFamily="34" charset="0"/>
                </a:rPr>
                <a:t>Os colares articulados da Downhole Products encontram-se disponíveis em 3 opções. Cavilha em espiral, parafusado e com parafuso de aperto.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41376" y="527304"/>
              <a:ext cx="2843784" cy="335280"/>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SHRINK-LOK ™</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95528" y="1255776"/>
              <a:ext cx="5815584" cy="890016"/>
            </a:xfrm>
            <a:prstGeom prst="rect">
              <a:avLst/>
            </a:prstGeom>
          </p:spPr>
          <p:txBody>
            <a:bodyPr lIns="0" tIns="0" rIns="0" bIns="0">
              <a:noAutofit/>
            </a:bodyPr>
            <a:lstStyle/>
            <a:p>
              <a:pPr marL="155448" marR="266700" indent="0" algn="just">
                <a:lnSpc>
                  <a:spcPts val="1752"/>
                </a:lnSpc>
                <a:spcBef>
                  <a:spcPts val="2940"/>
                </a:spcBef>
                <a:spcAft>
                  <a:spcPts val="3570"/>
                </a:spcAft>
              </a:pPr>
              <a:r>
                <a:rPr lang="pt-BR" sz="1200" dirty="0" smtClean="0">
                  <a:latin typeface="Arial" panose="020B0604020202020204" pitchFamily="34" charset="0"/>
                  <a:cs typeface="Arial" panose="020B0604020202020204" pitchFamily="34" charset="0"/>
                </a:rPr>
                <a:t>O Shrink-Lok™ da Downhole Products é um colar limitador de alta força de retenção e aperto de 360°, podendo ser usado como um colar limitador convencional em revestimentos e liners ou como um dispositivo de proteção para aplicações com obturadores e telas.</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795528" y="2149434"/>
              <a:ext cx="2102051" cy="133074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41247" y="2687032"/>
              <a:ext cx="4348269" cy="2319528"/>
            </a:xfrm>
            <a:prstGeom prst="rect">
              <a:avLst/>
            </a:prstGeom>
          </p:spPr>
          <p:txBody>
            <a:bodyPr lIns="0" tIns="0" rIns="0" bIns="0">
              <a:noAutofit/>
            </a:bodyPr>
            <a:lstStyle/>
            <a:p>
              <a:pPr marL="109728" indent="0">
                <a:lnSpc>
                  <a:spcPts val="1752"/>
                </a:lnSpc>
              </a:pPr>
              <a:r>
                <a:rPr lang="pt-BR" sz="1200" b="1" u="sng" dirty="0" smtClean="0">
                  <a:latin typeface="Arial" panose="020B0604020202020204" pitchFamily="34" charset="0"/>
                  <a:cs typeface="Arial" panose="020B0604020202020204" pitchFamily="34" charset="0"/>
                </a:rPr>
                <a:t>Características</a:t>
              </a:r>
            </a:p>
            <a:p>
              <a:pPr marL="280988" indent="-10477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Alta força de retenção, acima de 30 toneladas</a:t>
              </a:r>
            </a:p>
            <a:p>
              <a:pPr marL="280988" indent="-10477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Área de aperto bidirecional de 360°</a:t>
              </a:r>
            </a:p>
            <a:p>
              <a:pPr marL="280988" indent="-10477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Favorável ao revestimento. Nenhuma penetração do parafuso de aperto ou impregnação de aço-carbono</a:t>
              </a:r>
            </a:p>
            <a:p>
              <a:pPr marL="280988" indent="-10477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Adequado para uso em todos os tubulares cromados</a:t>
              </a:r>
            </a:p>
            <a:p>
              <a:pPr marL="350838" marR="940816" indent="-350838">
                <a:lnSpc>
                  <a:spcPts val="3528"/>
                </a:lnSpc>
              </a:pPr>
              <a:r>
                <a:rPr lang="pt-BR" sz="1200" dirty="0" smtClean="0">
                  <a:latin typeface="Arial" panose="020B0604020202020204" pitchFamily="34" charset="0"/>
                  <a:cs typeface="Arial" panose="020B0604020202020204" pitchFamily="34" charset="0"/>
                </a:rPr>
                <a:t> </a:t>
              </a:r>
              <a:r>
                <a:rPr lang="pt-BR" sz="1200" b="1" u="sng" dirty="0" smtClean="0">
                  <a:latin typeface="Arial" panose="020B0604020202020204" pitchFamily="34" charset="0"/>
                  <a:cs typeface="Arial" panose="020B0604020202020204" pitchFamily="34" charset="0"/>
                </a:rPr>
                <a:t>Opções</a:t>
              </a:r>
            </a:p>
            <a:p>
              <a:pPr marL="280988" marR="940816" indent="-104775">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Várias </a:t>
              </a:r>
              <a:r>
                <a:rPr lang="pt-BR" sz="1200" dirty="0">
                  <a:latin typeface="Arial" panose="020B0604020202020204" pitchFamily="34" charset="0"/>
                  <a:cs typeface="Arial" panose="020B0604020202020204" pitchFamily="34" charset="0"/>
                </a:rPr>
                <a:t>opções de design disponíveis</a:t>
              </a:r>
            </a:p>
          </p:txBody>
        </p:sp>
      </p:grpSp>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2556984" y="3889248"/>
              <a:ext cx="2319528" cy="271272"/>
            </a:xfrm>
            <a:prstGeom prst="rect">
              <a:avLst/>
            </a:prstGeom>
          </p:spPr>
          <p:txBody>
            <a:bodyPr wrap="none" lIns="0" tIns="0" rIns="0" bIns="0">
              <a:noAutofit/>
            </a:bodyPr>
            <a:lstStyle/>
            <a:p>
              <a:pPr indent="0"/>
              <a:r>
                <a:rPr lang="pt-BR" sz="2000" dirty="0" smtClean="0">
                  <a:solidFill>
                    <a:schemeClr val="bg1"/>
                  </a:solidFill>
                  <a:latin typeface="Arial Narrow"/>
                </a:rPr>
                <a:t>PROTETORES DE CABOS</a:t>
              </a:r>
              <a:endParaRPr lang="pt-BR" sz="200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32232" y="530352"/>
              <a:ext cx="2011680" cy="329184"/>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GRIPPY ™</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90016" y="1161288"/>
              <a:ext cx="5657088" cy="1127760"/>
            </a:xfrm>
            <a:prstGeom prst="rect">
              <a:avLst/>
            </a:prstGeom>
          </p:spPr>
          <p:txBody>
            <a:bodyPr lIns="0" tIns="0" rIns="0" bIns="0">
              <a:noAutofit/>
            </a:bodyPr>
            <a:lstStyle/>
            <a:p>
              <a:pPr marR="203200" indent="0" algn="just">
                <a:lnSpc>
                  <a:spcPts val="1728"/>
                </a:lnSpc>
                <a:spcBef>
                  <a:spcPts val="2940"/>
                </a:spcBef>
                <a:spcAft>
                  <a:spcPts val="3570"/>
                </a:spcAft>
              </a:pPr>
              <a:r>
                <a:rPr lang="pt-BR" sz="1200" dirty="0" smtClean="0">
                  <a:latin typeface="Arial" panose="020B0604020202020204" pitchFamily="34" charset="0"/>
                  <a:cs typeface="Arial" panose="020B0604020202020204" pitchFamily="34" charset="0"/>
                </a:rPr>
                <a:t>A braçadeira de cabos GRIPPY™ da Downhole Products é projetada para se ser instalado sobre o acoplamento para prender e encaminhar cabos e linhas de controle para dentro e para fora do poço, de forma rápida, segura e eficiente.</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795528" y="2149434"/>
              <a:ext cx="2102051" cy="133074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80287" y="2560320"/>
              <a:ext cx="4573378" cy="4386072"/>
            </a:xfrm>
            <a:prstGeom prst="rect">
              <a:avLst/>
            </a:prstGeom>
          </p:spPr>
          <p:txBody>
            <a:bodyPr lIns="0" tIns="0" rIns="0" bIns="0">
              <a:noAutofit/>
            </a:bodyPr>
            <a:lstStyle/>
            <a:p>
              <a:pPr marL="91440" indent="0">
                <a:lnSpc>
                  <a:spcPts val="1700"/>
                </a:lnSpc>
                <a:spcAft>
                  <a:spcPts val="600"/>
                </a:spcAft>
              </a:pPr>
              <a:r>
                <a:rPr lang="pt-BR" sz="1200" b="1" u="sng" dirty="0" smtClean="0">
                  <a:latin typeface="Arial" panose="020B0604020202020204" pitchFamily="34" charset="0"/>
                  <a:cs typeface="Arial" panose="020B0604020202020204" pitchFamily="34" charset="0"/>
                </a:rPr>
                <a:t>Características</a:t>
              </a:r>
            </a:p>
            <a:p>
              <a:pPr marL="261938" indent="-85725">
                <a:lnSpc>
                  <a:spcPts val="1700"/>
                </a:lnSpc>
                <a:spcAft>
                  <a:spcPts val="600"/>
                </a:spcAft>
                <a:buFont typeface="Arial" pitchFamily="34" charset="0"/>
                <a:buChar char="•"/>
              </a:pPr>
              <a:r>
                <a:rPr lang="pt-BR" sz="1200" dirty="0" smtClean="0">
                  <a:latin typeface="Arial" panose="020B0604020202020204" pitchFamily="34" charset="0"/>
                  <a:cs typeface="Arial" panose="020B0604020202020204" pitchFamily="34" charset="0"/>
                </a:rPr>
                <a:t>Braçadeira de cabo galvanizado reutilizável</a:t>
              </a:r>
            </a:p>
            <a:p>
              <a:pPr marL="261938" indent="-85725">
                <a:lnSpc>
                  <a:spcPts val="1700"/>
                </a:lnSpc>
                <a:spcAft>
                  <a:spcPts val="600"/>
                </a:spcAft>
                <a:buFont typeface="Arial" pitchFamily="34" charset="0"/>
                <a:buChar char="•"/>
              </a:pPr>
              <a:r>
                <a:rPr lang="pt-BR" sz="1200" dirty="0" smtClean="0">
                  <a:latin typeface="Arial" panose="020B0604020202020204" pitchFamily="34" charset="0"/>
                  <a:cs typeface="Arial" panose="020B0604020202020204" pitchFamily="34" charset="0"/>
                </a:rPr>
                <a:t>Construção em aço-carbono (ASTM A1011 CS Tipo B), podendo suportar temperaturas até 204 °C (400 °F)</a:t>
              </a:r>
            </a:p>
            <a:p>
              <a:pPr marL="261938" indent="-85725">
                <a:lnSpc>
                  <a:spcPts val="1700"/>
                </a:lnSpc>
                <a:spcAft>
                  <a:spcPts val="600"/>
                </a:spcAft>
                <a:buFont typeface="Arial" pitchFamily="34" charset="0"/>
                <a:buChar char="•"/>
              </a:pPr>
              <a:r>
                <a:rPr lang="pt-BR" sz="1200" dirty="0" smtClean="0">
                  <a:latin typeface="Arial" panose="020B0604020202020204" pitchFamily="34" charset="0"/>
                  <a:cs typeface="Arial" panose="020B0604020202020204" pitchFamily="34" charset="0"/>
                </a:rPr>
                <a:t>Cada colar é projetado com um "Sistema de agarre com blocos de atrito de quatro pontos" projetado para atender às especificações de tubulações da API para não ocorrer um aperto excessivo do cabo</a:t>
              </a:r>
            </a:p>
            <a:p>
              <a:pPr marL="261938" indent="-85725">
                <a:lnSpc>
                  <a:spcPts val="1700"/>
                </a:lnSpc>
                <a:spcAft>
                  <a:spcPts val="600"/>
                </a:spcAft>
                <a:buFont typeface="Arial" pitchFamily="34" charset="0"/>
                <a:buChar char="•"/>
              </a:pPr>
              <a:r>
                <a:rPr lang="pt-BR" sz="1200" dirty="0" smtClean="0">
                  <a:latin typeface="Arial" panose="020B0604020202020204" pitchFamily="34" charset="0"/>
                  <a:cs typeface="Arial" panose="020B0604020202020204" pitchFamily="34" charset="0"/>
                </a:rPr>
                <a:t>A deformação dos blocos de atrito  "planos" durante a instalação evita danos nos cabos / feixes, resistindo ao movimento e à rotação</a:t>
              </a:r>
            </a:p>
            <a:p>
              <a:pPr marL="261938" indent="-85725">
                <a:lnSpc>
                  <a:spcPts val="1700"/>
                </a:lnSpc>
                <a:spcAft>
                  <a:spcPts val="600"/>
                </a:spcAft>
                <a:buFont typeface="Arial" pitchFamily="34" charset="0"/>
                <a:buChar char="•"/>
              </a:pPr>
              <a:r>
                <a:rPr lang="pt-BR" sz="1200" dirty="0" smtClean="0">
                  <a:latin typeface="Arial" panose="020B0604020202020204" pitchFamily="34" charset="0"/>
                  <a:cs typeface="Arial" panose="020B0604020202020204" pitchFamily="34" charset="0"/>
                </a:rPr>
                <a:t>Projetadas para fornecer uma proteção positiva do cabo entre o acoplamento e o revestimento, o que prolonga a vida útil da linha de controle/cabo</a:t>
              </a:r>
            </a:p>
            <a:p>
              <a:pPr marL="261938" indent="-85725">
                <a:lnSpc>
                  <a:spcPts val="1700"/>
                </a:lnSpc>
                <a:spcAft>
                  <a:spcPts val="600"/>
                </a:spcAft>
                <a:buFont typeface="Arial" pitchFamily="34" charset="0"/>
                <a:buChar char="•"/>
              </a:pPr>
              <a:r>
                <a:rPr lang="pt-BR" sz="1200" dirty="0" smtClean="0">
                  <a:latin typeface="Arial" panose="020B0604020202020204" pitchFamily="34" charset="0"/>
                  <a:cs typeface="Arial" panose="020B0604020202020204" pitchFamily="34" charset="0"/>
                </a:rPr>
                <a:t>Três entalhes progressivos nas duas pontas da canaleta têm a finalidade de prender os cabos de forma mais eficiente. O entalhe superior é ligeiramente menos pronunciado que o anterior, para proporcionar uma compressão uniforme</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4" name="Rectangle 3"/>
            <p:cNvSpPr/>
            <p:nvPr/>
          </p:nvSpPr>
          <p:spPr>
            <a:xfrm>
              <a:off x="653024" y="1365663"/>
              <a:ext cx="2102051" cy="133074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00527" y="4631377"/>
              <a:ext cx="831390" cy="1128865"/>
            </a:xfrm>
            <a:prstGeom prst="rect">
              <a:avLst/>
            </a:prstGeom>
            <a:solidFill>
              <a:schemeClr val="bg1"/>
            </a:solidFill>
          </p:spPr>
          <p:txBody>
            <a:bodyPr lIns="0" tIns="0" rIns="0" bIns="0">
              <a:noAutofit/>
            </a:bodyPr>
            <a:lstStyle/>
            <a:p>
              <a:pPr marL="154432" indent="0" algn="just">
                <a:lnSpc>
                  <a:spcPts val="1752"/>
                </a:lnSpc>
                <a:spcBef>
                  <a:spcPts val="2310"/>
                </a:spcBef>
              </a:pPr>
              <a:endParaRPr lang="pt-BR" sz="1200" dirty="0">
                <a:latin typeface="Arial" panose="020B0604020202020204" pitchFamily="34" charset="0"/>
                <a:cs typeface="Arial" panose="020B0604020202020204" pitchFamily="34" charset="0"/>
              </a:endParaRPr>
            </a:p>
          </p:txBody>
        </p:sp>
        <p:sp>
          <p:nvSpPr>
            <p:cNvPr id="3" name="Rectangle 2"/>
            <p:cNvSpPr/>
            <p:nvPr/>
          </p:nvSpPr>
          <p:spPr>
            <a:xfrm>
              <a:off x="810766" y="1386394"/>
              <a:ext cx="4034365" cy="6459748"/>
            </a:xfrm>
            <a:prstGeom prst="rect">
              <a:avLst/>
            </a:prstGeom>
          </p:spPr>
          <p:txBody>
            <a:bodyPr lIns="0" tIns="0" rIns="0" bIns="0">
              <a:noAutofit/>
            </a:bodyPr>
            <a:lstStyle/>
            <a:p>
              <a:pPr marL="117475">
                <a:lnSpc>
                  <a:spcPts val="1700"/>
                </a:lnSpc>
                <a:spcAft>
                  <a:spcPts val="1800"/>
                </a:spcAft>
              </a:pPr>
              <a:r>
                <a:rPr lang="pt-BR" sz="1200" b="1" u="sng" dirty="0" smtClean="0">
                  <a:latin typeface="Arial" panose="020B0604020202020204" pitchFamily="34" charset="0"/>
                  <a:cs typeface="Arial" panose="020B0604020202020204" pitchFamily="34" charset="0"/>
                </a:rPr>
                <a:t>Características</a:t>
              </a:r>
            </a:p>
            <a:p>
              <a:pPr marL="236538" indent="-119063">
                <a:lnSpc>
                  <a:spcPts val="1700"/>
                </a:lnSpc>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O design “Swan Neck” (pescoço de cisne) na canaleta permite uma transição suave do cabo no acoplamento. O comprimento da canaleta ajuda a eliminar a crimpagem do cabo e danos nas arestas vivas associadas ao acoplamento.</a:t>
              </a:r>
            </a:p>
            <a:p>
              <a:pPr marL="236538" indent="-119063">
                <a:lnSpc>
                  <a:spcPts val="1700"/>
                </a:lnSpc>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Dois flanges com articulação com pinos para serviços pesados encostam no tubular, resultando em um ponto de contato adicional para proporcionar um “agarre” e proteção ótimos.</a:t>
              </a:r>
            </a:p>
            <a:p>
              <a:pPr marL="236538" indent="-119063">
                <a:lnSpc>
                  <a:spcPts val="1700"/>
                </a:lnSpc>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Todas as emendas das articulações com pinos são soldadas para aumentar a integridade total do conjunto. O design da articulação permite a instalação fácil e rápida.</a:t>
              </a:r>
            </a:p>
            <a:p>
              <a:pPr marL="117475">
                <a:lnSpc>
                  <a:spcPts val="1700"/>
                </a:lnSpc>
                <a:spcAft>
                  <a:spcPts val="1800"/>
                </a:spcAft>
              </a:pPr>
              <a:r>
                <a:rPr lang="pt-BR" sz="1200" b="1" u="sng" dirty="0" smtClean="0">
                  <a:latin typeface="Arial" panose="020B0604020202020204" pitchFamily="34" charset="0"/>
                  <a:cs typeface="Arial" panose="020B0604020202020204" pitchFamily="34" charset="0"/>
                </a:rPr>
                <a:t>Opções</a:t>
              </a:r>
            </a:p>
            <a:p>
              <a:pPr marL="236538" indent="-119063">
                <a:lnSpc>
                  <a:spcPts val="1700"/>
                </a:lnSpc>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Designs sob medida disponíveis para várias configurações de cabo.</a:t>
              </a:r>
            </a:p>
            <a:p>
              <a:pPr marL="236538" indent="-119063">
                <a:lnSpc>
                  <a:spcPts val="1700"/>
                </a:lnSpc>
                <a:spcAft>
                  <a:spcPts val="1800"/>
                </a:spcAft>
                <a:buFont typeface="Arial" pitchFamily="34" charset="0"/>
                <a:buChar char="•"/>
                <a:tabLst>
                  <a:tab pos="355600" algn="l"/>
                </a:tabLst>
              </a:pPr>
              <a:r>
                <a:rPr lang="pt-BR" sz="1200" dirty="0" smtClean="0">
                  <a:latin typeface="Arial" panose="020B0604020202020204" pitchFamily="34" charset="0"/>
                  <a:cs typeface="Arial" panose="020B0604020202020204" pitchFamily="34" charset="0"/>
                </a:rPr>
                <a:t>Disponível em tamanhos de 2 3/8” a 7”</a:t>
              </a:r>
            </a:p>
            <a:p>
              <a:pPr marL="236538" indent="-119063">
                <a:lnSpc>
                  <a:spcPts val="1700"/>
                </a:lnSpc>
                <a:spcAft>
                  <a:spcPts val="1800"/>
                </a:spcAft>
                <a:buFont typeface="Arial" pitchFamily="34" charset="0"/>
                <a:buChar char="•"/>
                <a:tabLst>
                  <a:tab pos="355600" algn="l"/>
                </a:tabLst>
              </a:pPr>
              <a:r>
                <a:rPr lang="pt-BR" sz="1200" dirty="0" smtClean="0">
                  <a:latin typeface="Arial" panose="020B0604020202020204" pitchFamily="34" charset="0"/>
                  <a:cs typeface="Arial" panose="020B0604020202020204" pitchFamily="34" charset="0"/>
                </a:rPr>
                <a:t>Configurado para cabos de ESP redondos e chatos, SSVs, DHSVs, linhas de injeção química, TEC (tubing encapsulated capillary) e fibras ópticas para poços inteligentes.</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1" name="Group 10"/>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93192" y="542544"/>
              <a:ext cx="3160776" cy="30175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META ESTRATÉGICA</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697992" y="1286256"/>
              <a:ext cx="5992368" cy="859536"/>
            </a:xfrm>
            <a:prstGeom prst="rect">
              <a:avLst/>
            </a:prstGeom>
            <a:solidFill>
              <a:schemeClr val="bg1"/>
            </a:solidFill>
          </p:spPr>
          <p:txBody>
            <a:bodyPr lIns="0" tIns="0" rIns="0" bIns="0">
              <a:noAutofit/>
            </a:bodyPr>
            <a:lstStyle/>
            <a:p>
              <a:pPr marL="255524" marR="337820" indent="0" algn="just">
                <a:lnSpc>
                  <a:spcPts val="1752"/>
                </a:lnSpc>
                <a:spcAft>
                  <a:spcPts val="6930"/>
                </a:spcAft>
              </a:pPr>
              <a:r>
                <a:rPr lang="pt-BR" sz="1200" dirty="0" smtClean="0">
                  <a:latin typeface="Arial" panose="020B0604020202020204" pitchFamily="34" charset="0"/>
                  <a:cs typeface="Arial" panose="020B0604020202020204" pitchFamily="34" charset="0"/>
                </a:rPr>
                <a:t>Continuamos a expandir e desenvolver a marca inovadora e de alta qualidade da DHP no setor global de petróleo e gás. Nossa meta continua sendo a inovação, colaboração, proatividade e, é claro, nossa confiabilidade reconhecida.</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1411224" y="3291840"/>
              <a:ext cx="1152144" cy="210312"/>
            </a:xfrm>
            <a:prstGeom prst="rect">
              <a:avLst/>
            </a:prstGeom>
          </p:spPr>
          <p:txBody>
            <a:bodyPr wrap="none" lIns="0" tIns="0" rIns="0" bIns="0">
              <a:noAutofit/>
            </a:bodyPr>
            <a:lstStyle/>
            <a:p>
              <a:pPr indent="0"/>
              <a:r>
                <a:rPr lang="pt-BR" sz="1500" b="1" dirty="0" smtClean="0">
                  <a:solidFill>
                    <a:schemeClr val="bg1"/>
                  </a:solidFill>
                  <a:latin typeface="Arial" panose="020B0604020202020204" pitchFamily="34" charset="0"/>
                  <a:cs typeface="Arial" panose="020B0604020202020204" pitchFamily="34" charset="0"/>
                </a:rPr>
                <a:t>INOVAÇÃO</a:t>
              </a:r>
              <a:endParaRPr lang="pt-BR" sz="1500" b="1" dirty="0">
                <a:solidFill>
                  <a:schemeClr val="bg1"/>
                </a:solidFill>
                <a:latin typeface="Arial" panose="020B0604020202020204" pitchFamily="34" charset="0"/>
                <a:cs typeface="Arial" panose="020B0604020202020204" pitchFamily="34" charset="0"/>
              </a:endParaRPr>
            </a:p>
          </p:txBody>
        </p:sp>
        <p:sp>
          <p:nvSpPr>
            <p:cNvPr id="6" name="Rectangle 5"/>
            <p:cNvSpPr/>
            <p:nvPr/>
          </p:nvSpPr>
          <p:spPr>
            <a:xfrm>
              <a:off x="3252216" y="4626864"/>
              <a:ext cx="801624" cy="320040"/>
            </a:xfrm>
            <a:prstGeom prst="rect">
              <a:avLst/>
            </a:prstGeom>
          </p:spPr>
          <p:txBody>
            <a:bodyPr wrap="none" lIns="0" tIns="0" rIns="0" bIns="0">
              <a:noAutofit/>
            </a:bodyPr>
            <a:lstStyle/>
            <a:p>
              <a:pPr indent="0">
                <a:spcBef>
                  <a:spcPts val="6510"/>
                </a:spcBef>
                <a:spcAft>
                  <a:spcPts val="6930"/>
                </a:spcAft>
              </a:pPr>
              <a:r>
                <a:rPr lang="pt-BR" sz="3100" b="1" dirty="0" smtClean="0">
                  <a:solidFill>
                    <a:schemeClr val="bg1"/>
                  </a:solidFill>
                  <a:latin typeface="Arial" panose="020B0604020202020204" pitchFamily="34" charset="0"/>
                  <a:cs typeface="Arial" panose="020B0604020202020204" pitchFamily="34" charset="0"/>
                </a:rPr>
                <a:t>DHP</a:t>
              </a:r>
              <a:endParaRPr lang="pt-BR" sz="3100" b="1"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1420368" y="6172200"/>
              <a:ext cx="1152144" cy="201168"/>
            </a:xfrm>
            <a:prstGeom prst="rect">
              <a:avLst/>
            </a:prstGeom>
          </p:spPr>
          <p:txBody>
            <a:bodyPr wrap="none" lIns="0" tIns="0" rIns="0" bIns="0">
              <a:noAutofit/>
            </a:bodyPr>
            <a:lstStyle/>
            <a:p>
              <a:pPr indent="0"/>
              <a:r>
                <a:rPr lang="pt-BR" sz="1500" b="1" dirty="0" smtClean="0">
                  <a:solidFill>
                    <a:schemeClr val="bg1"/>
                  </a:solidFill>
                  <a:latin typeface="Arial" panose="020B0604020202020204" pitchFamily="34" charset="0"/>
                  <a:cs typeface="Arial" panose="020B0604020202020204" pitchFamily="34" charset="0"/>
                </a:rPr>
                <a:t>PROATIVIDADE</a:t>
              </a:r>
              <a:endParaRPr lang="pt-BR" sz="1500" b="1" dirty="0">
                <a:solidFill>
                  <a:schemeClr val="bg1"/>
                </a:solidFill>
                <a:latin typeface="Arial" panose="020B0604020202020204" pitchFamily="34" charset="0"/>
                <a:cs typeface="Arial" panose="020B0604020202020204" pitchFamily="34" charset="0"/>
              </a:endParaRPr>
            </a:p>
          </p:txBody>
        </p:sp>
        <p:sp>
          <p:nvSpPr>
            <p:cNvPr id="8" name="Rectangle 7"/>
            <p:cNvSpPr/>
            <p:nvPr/>
          </p:nvSpPr>
          <p:spPr>
            <a:xfrm>
              <a:off x="4767072" y="6172200"/>
              <a:ext cx="1103376" cy="225552"/>
            </a:xfrm>
            <a:prstGeom prst="rect">
              <a:avLst/>
            </a:prstGeom>
          </p:spPr>
          <p:txBody>
            <a:bodyPr wrap="none" lIns="0" tIns="0" rIns="0" bIns="0">
              <a:noAutofit/>
            </a:bodyPr>
            <a:lstStyle/>
            <a:p>
              <a:pPr indent="0">
                <a:spcBef>
                  <a:spcPts val="6930"/>
                </a:spcBef>
                <a:spcAft>
                  <a:spcPts val="5670"/>
                </a:spcAft>
              </a:pPr>
              <a:r>
                <a:rPr lang="pt-BR" sz="1500" b="1" dirty="0" smtClean="0">
                  <a:solidFill>
                    <a:schemeClr val="bg1"/>
                  </a:solidFill>
                  <a:latin typeface="Arial" panose="020B0604020202020204" pitchFamily="34" charset="0"/>
                  <a:cs typeface="Arial" panose="020B0604020202020204" pitchFamily="34" charset="0"/>
                </a:rPr>
                <a:t>CONFIABILIDADE</a:t>
              </a:r>
              <a:endParaRPr lang="pt-BR" sz="15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4587240" y="3291840"/>
              <a:ext cx="1426464" cy="195072"/>
            </a:xfrm>
            <a:prstGeom prst="rect">
              <a:avLst/>
            </a:prstGeom>
          </p:spPr>
          <p:txBody>
            <a:bodyPr wrap="none" lIns="0" tIns="0" rIns="0" bIns="0">
              <a:noAutofit/>
            </a:bodyPr>
            <a:lstStyle/>
            <a:p>
              <a:pPr indent="0">
                <a:spcBef>
                  <a:spcPts val="6930"/>
                </a:spcBef>
                <a:spcAft>
                  <a:spcPts val="6510"/>
                </a:spcAft>
              </a:pPr>
              <a:r>
                <a:rPr lang="pt-BR" sz="1500" b="1" dirty="0" smtClean="0">
                  <a:solidFill>
                    <a:schemeClr val="bg1"/>
                  </a:solidFill>
                  <a:latin typeface="Arial" panose="020B0604020202020204" pitchFamily="34" charset="0"/>
                  <a:cs typeface="Arial" panose="020B0604020202020204" pitchFamily="34" charset="0"/>
                </a:rPr>
                <a:t>COLABORAÇÃO</a:t>
              </a:r>
              <a:endParaRPr lang="pt-BR" sz="15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731520" y="7248144"/>
              <a:ext cx="6294120" cy="1112520"/>
            </a:xfrm>
            <a:prstGeom prst="rect">
              <a:avLst/>
            </a:prstGeom>
            <a:solidFill>
              <a:schemeClr val="bg1"/>
            </a:solidFill>
          </p:spPr>
          <p:txBody>
            <a:bodyPr lIns="0" tIns="0" rIns="0" bIns="0">
              <a:noAutofit/>
            </a:bodyPr>
            <a:lstStyle/>
            <a:p>
              <a:pPr marL="221996" indent="0" algn="just">
                <a:lnSpc>
                  <a:spcPts val="1752"/>
                </a:lnSpc>
                <a:spcBef>
                  <a:spcPts val="5670"/>
                </a:spcBef>
              </a:pPr>
              <a:r>
                <a:rPr lang="pt-BR" sz="1200" b="1" u="sng" dirty="0" smtClean="0">
                  <a:latin typeface="Calibri"/>
                </a:rPr>
                <a:t>Nosso compromisso com a Qualidade e com nossos Clientes</a:t>
              </a:r>
              <a:r>
                <a:rPr lang="pt-BR" sz="1200" dirty="0" smtClean="0">
                  <a:latin typeface="Calibri"/>
                </a:rPr>
                <a:t> "Entregar o melhor valor para nossos clientes e mercados encontrando o equilíbrio ideal entre desempenho, qualidade e preço, o que, por sua vez, resulta na solução mais eficaz para as necessidades de completação desses clientes"</a:t>
              </a:r>
              <a:endParaRPr lang="pt-BR" sz="1200" dirty="0">
                <a:latin typeface="Calibri"/>
              </a:endParaRPr>
            </a:p>
          </p:txBody>
        </p:sp>
      </p:grpSp>
    </p:spTree>
  </p:cSld>
  <p:clrMapOvr>
    <a:overrideClrMapping bg1="lt1" tx1="dk1" bg2="lt2" tx2="dk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002024" y="3877056"/>
              <a:ext cx="1121664" cy="292608"/>
            </a:xfrm>
            <a:prstGeom prst="rect">
              <a:avLst/>
            </a:prstGeom>
          </p:spPr>
          <p:txBody>
            <a:bodyPr wrap="none" lIns="0" tIns="0" rIns="0" bIns="0">
              <a:noAutofit/>
            </a:bodyPr>
            <a:lstStyle/>
            <a:p>
              <a:pPr indent="0"/>
              <a:r>
                <a:rPr lang="pt-BR" sz="2000" dirty="0" smtClean="0">
                  <a:solidFill>
                    <a:schemeClr val="bg1"/>
                  </a:solidFill>
                  <a:latin typeface="Arial Narrow"/>
                </a:rPr>
                <a:t>SERVIÇOS</a:t>
              </a:r>
              <a:endParaRPr lang="pt-BR" sz="200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7" name="Group 6"/>
          <p:cNvGrpSpPr/>
          <p:nvPr/>
        </p:nvGrpSpPr>
        <p:grpSpPr>
          <a:xfrm>
            <a:off x="0" y="-14748"/>
            <a:ext cx="7772400" cy="10058400"/>
            <a:chOff x="0" y="-14748"/>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748"/>
              <a:ext cx="7772400" cy="10058400"/>
            </a:xfrm>
            <a:prstGeom prst="rect">
              <a:avLst/>
            </a:prstGeom>
          </p:spPr>
        </p:pic>
        <p:sp>
          <p:nvSpPr>
            <p:cNvPr id="3" name="Rectangle 2"/>
            <p:cNvSpPr/>
            <p:nvPr/>
          </p:nvSpPr>
          <p:spPr>
            <a:xfrm>
              <a:off x="356616" y="527304"/>
              <a:ext cx="3965448" cy="310896"/>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PESQUISA E DESIGN</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41248" y="1309260"/>
              <a:ext cx="5611368" cy="3066288"/>
            </a:xfrm>
            <a:prstGeom prst="rect">
              <a:avLst/>
            </a:prstGeom>
          </p:spPr>
          <p:txBody>
            <a:bodyPr lIns="0" tIns="0" rIns="0" bIns="0">
              <a:noAutofit/>
            </a:bodyPr>
            <a:lstStyle/>
            <a:p>
              <a:pPr marL="91440" marR="111760" indent="0" algn="just">
                <a:lnSpc>
                  <a:spcPct val="114000"/>
                </a:lnSpc>
                <a:spcAft>
                  <a:spcPts val="1200"/>
                </a:spcAft>
              </a:pPr>
              <a:r>
                <a:rPr lang="pt-BR" sz="1200" dirty="0" smtClean="0">
                  <a:latin typeface="Arial" panose="020B0604020202020204" pitchFamily="34" charset="0"/>
                  <a:cs typeface="Arial" panose="020B0604020202020204" pitchFamily="34" charset="0"/>
                </a:rPr>
                <a:t>O departamento de P&amp;D da DHP está continuamente envolvido no projeto e fabricação de produtos para as aplicações específicas dos clientes, utilizando inúmeros materiais e técnicas de fabricação diferentes Continuamos a incluir novos produtos inovadores em nosso portfólio em expansão, que já conta com o centralizador rígido de liga de zinco Spir-O-Lizer™ e a linha de sapatas de alargador Pen-O-Trator™, todos líderes de mercado.</a:t>
              </a:r>
            </a:p>
            <a:p>
              <a:pPr marL="91440" marR="111760" indent="0" algn="just">
                <a:lnSpc>
                  <a:spcPct val="114000"/>
                </a:lnSpc>
                <a:spcAft>
                  <a:spcPts val="1200"/>
                </a:spcAft>
              </a:pPr>
              <a:r>
                <a:rPr lang="pt-BR" sz="1200" dirty="0" smtClean="0">
                  <a:latin typeface="Arial" panose="020B0604020202020204" pitchFamily="34" charset="0"/>
                  <a:cs typeface="Arial" panose="020B0604020202020204" pitchFamily="34" charset="0"/>
                </a:rPr>
                <a:t>A DHP colabora com várias empresas de fabricação no mundo todo e especialistas em fundição e moldagem, seja na fundição em areia, fundição por gravidade, fundição em matriz sob pressão ou pelo método da cera perdida em materiais como ligas de zinco, alumínio e de bronze, termoplásticos, e ferro dúctil/SG. Além disso, projetamos e fabricamos componentes de aço usinado com as mais modernas máquinas CNC disponíveis. Trabalhos de fabricação de aço também, são executados.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944880" y="6052056"/>
              <a:ext cx="5401056" cy="579120"/>
            </a:xfrm>
            <a:prstGeom prst="rect">
              <a:avLst/>
            </a:prstGeom>
          </p:spPr>
          <p:txBody>
            <a:bodyPr lIns="0" tIns="0" rIns="0" bIns="0">
              <a:noAutofit/>
            </a:bodyPr>
            <a:lstStyle/>
            <a:p>
              <a:pPr marL="91440" indent="0" algn="just">
                <a:lnSpc>
                  <a:spcPct val="114000"/>
                </a:lnSpc>
                <a:spcAft>
                  <a:spcPts val="1200"/>
                </a:spcAft>
              </a:pPr>
              <a:r>
                <a:rPr lang="pt-BR" sz="1200" dirty="0" smtClean="0">
                  <a:latin typeface="Arial" panose="020B0604020202020204" pitchFamily="34" charset="0"/>
                  <a:cs typeface="Arial" panose="020B0604020202020204" pitchFamily="34" charset="0"/>
                </a:rPr>
                <a:t>Nossa Equipe de Fabricação e Suprimentos trabalha em conjunto com os departamentos de Vendas, Design, Engenharia e contratadas de Fabricação para garantir que os produtos acabados sejam produzidos de acordo com as especificações e estejam disponíveis sem atraso para atender às necessidades dos clientes.</a:t>
              </a:r>
              <a:endParaRPr lang="pt-BR" sz="1200" dirty="0">
                <a:latin typeface="Arial" panose="020B0604020202020204" pitchFamily="34" charset="0"/>
                <a:cs typeface="Arial" panose="020B0604020202020204" pitchFamily="34" charset="0"/>
              </a:endParaRPr>
            </a:p>
          </p:txBody>
        </p:sp>
        <p:sp>
          <p:nvSpPr>
            <p:cNvPr id="6" name="Rectangle 5"/>
            <p:cNvSpPr/>
            <p:nvPr/>
          </p:nvSpPr>
          <p:spPr>
            <a:xfrm>
              <a:off x="941832" y="7170672"/>
              <a:ext cx="5404104" cy="999744"/>
            </a:xfrm>
            <a:prstGeom prst="rect">
              <a:avLst/>
            </a:prstGeom>
          </p:spPr>
          <p:txBody>
            <a:bodyPr lIns="0" tIns="0" rIns="0" bIns="0">
              <a:noAutofit/>
            </a:bodyPr>
            <a:lstStyle/>
            <a:p>
              <a:pPr marL="91440" indent="0" algn="just">
                <a:lnSpc>
                  <a:spcPct val="114000"/>
                </a:lnSpc>
                <a:spcAft>
                  <a:spcPts val="1200"/>
                </a:spcAft>
              </a:pPr>
              <a:r>
                <a:rPr lang="pt-BR" sz="1200" dirty="0" smtClean="0">
                  <a:latin typeface="Arial" panose="020B0604020202020204" pitchFamily="34" charset="0"/>
                  <a:cs typeface="Arial" panose="020B0604020202020204" pitchFamily="34" charset="0"/>
                </a:rPr>
                <a:t>A Downhole Products conta com recursos amplos e variados de testes em nossas unidades no mundo todo. Operamos mais de 30 tornos, fresadoras e mandriladoras CNC, produzindo subs e equipamentos flutuantes de até 20”. Com uma equipe de engenheiros e operadores de máquinas altamente experientes e capacitados, oferecemos soluções rápidas e inovadoras em produtos, com um tempo de resposta bastante curto.</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2" name="Group 1"/>
          <p:cNvGrpSpPr/>
          <p:nvPr/>
        </p:nvGrpSpPr>
        <p:grpSpPr>
          <a:xfrm>
            <a:off x="0" y="0"/>
            <a:ext cx="7772400" cy="10058400"/>
            <a:chOff x="0" y="0"/>
            <a:chExt cx="7772400" cy="10058400"/>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603503" y="1572768"/>
              <a:ext cx="6274307" cy="682752"/>
            </a:xfrm>
            <a:prstGeom prst="rect">
              <a:avLst/>
            </a:prstGeom>
          </p:spPr>
          <p:txBody>
            <a:bodyPr lIns="0" tIns="0" rIns="0" bIns="0">
              <a:noAutofit/>
            </a:bodyPr>
            <a:lstStyle/>
            <a:p>
              <a:pPr marL="342900" marR="179324" indent="0" algn="just"/>
              <a:r>
                <a:rPr lang="pt-BR" sz="1200" dirty="0" smtClean="0">
                  <a:latin typeface="Arial" panose="020B0604020202020204" pitchFamily="34" charset="0"/>
                  <a:cs typeface="Arial" panose="020B0604020202020204" pitchFamily="34" charset="0"/>
                </a:rPr>
                <a:t>A despeito de quais sejam seus requisitos de produto, a Downhole Products possui o conhecimento necessário para desenvolver qualquer projeto, da concepção à produção, de forma rápida, e com boa relação custo-benefício.</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859536" y="3910584"/>
              <a:ext cx="6122692" cy="1127760"/>
            </a:xfrm>
            <a:prstGeom prst="rect">
              <a:avLst/>
            </a:prstGeom>
          </p:spPr>
          <p:txBody>
            <a:bodyPr lIns="0" tIns="0" rIns="0" bIns="0">
              <a:noAutofit/>
            </a:bodyPr>
            <a:lstStyle/>
            <a:p>
              <a:pPr marL="99568" marR="304800" indent="0" algn="just">
                <a:lnSpc>
                  <a:spcPts val="1752"/>
                </a:lnSpc>
                <a:spcAft>
                  <a:spcPts val="1050"/>
                </a:spcAft>
              </a:pPr>
              <a:r>
                <a:rPr lang="pt-BR" sz="1200" dirty="0" smtClean="0">
                  <a:latin typeface="Arial" panose="020B0604020202020204" pitchFamily="34" charset="0"/>
                  <a:cs typeface="Arial" panose="020B0604020202020204" pitchFamily="34" charset="0"/>
                </a:rPr>
                <a:t>O investimento da DHP em tecnologias de ponta reduziu nosso processo de design do ciclo de vida. Nossa Equipe de Projetistas e Engenheiros utilizam o mais recente software CAD (Computer Aided Design), com recurso de modelagem 3D. Isto, em conjunto com softwares de animação e simulação, nos permite testar novos produtos antes da fabricação.</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841248" y="5117592"/>
              <a:ext cx="6022690" cy="3069336"/>
            </a:xfrm>
            <a:prstGeom prst="rect">
              <a:avLst/>
            </a:prstGeom>
          </p:spPr>
          <p:txBody>
            <a:bodyPr lIns="0" tIns="0" rIns="0" bIns="0">
              <a:noAutofit/>
            </a:bodyPr>
            <a:lstStyle/>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Equipamentos para testes API 10D de força inicial e de restauração</a:t>
              </a:r>
            </a:p>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Equipamentos adicionais para testes de compressão / cargas para exceder a API 10D</a:t>
              </a:r>
            </a:p>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Testes de carga lateral/de ponta em centralizadores rígidos e alargadores/sapatas-guias </a:t>
              </a:r>
            </a:p>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Testes de pressão de válvulas e equipamentos flutuantes em conformidade com API RP10F IIIC</a:t>
              </a:r>
            </a:p>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Testes de batelada de cimento</a:t>
              </a:r>
            </a:p>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Equipamentos de testes de tração/compressão de cabos em protetores de cabos</a:t>
              </a:r>
            </a:p>
            <a:p>
              <a:pPr marL="176213" indent="-58738" algn="just">
                <a:spcAft>
                  <a:spcPts val="1800"/>
                </a:spcAft>
                <a:buFont typeface="Arial" pitchFamily="34" charset="0"/>
                <a:buChar char="•"/>
              </a:pPr>
              <a:r>
                <a:rPr lang="pt-BR" sz="1200" dirty="0" smtClean="0">
                  <a:latin typeface="Arial" panose="020B0604020202020204" pitchFamily="34" charset="0"/>
                  <a:cs typeface="Arial" panose="020B0604020202020204" pitchFamily="34" charset="0"/>
                </a:rPr>
                <a:t>Instalações de testes de colares limitadores em atendimento aos requisitos da API 10D II.</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50520" y="512064"/>
              <a:ext cx="3995928" cy="350520"/>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COLOCAÇÃO DE CIMENTO</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10768" y="1161288"/>
              <a:ext cx="6098690" cy="2017776"/>
            </a:xfrm>
            <a:prstGeom prst="rect">
              <a:avLst/>
            </a:prstGeom>
          </p:spPr>
          <p:txBody>
            <a:bodyPr lIns="0" tIns="0" rIns="0" bIns="0">
              <a:noAutofit/>
            </a:bodyPr>
            <a:lstStyle/>
            <a:p>
              <a:pPr marL="65088" marR="292100" algn="just">
                <a:lnSpc>
                  <a:spcPts val="1752"/>
                </a:lnSpc>
                <a:spcBef>
                  <a:spcPts val="2940"/>
                </a:spcBef>
                <a:spcAft>
                  <a:spcPts val="1050"/>
                </a:spcAft>
              </a:pPr>
              <a:r>
                <a:rPr lang="pt-BR" sz="1200" dirty="0" smtClean="0">
                  <a:latin typeface="Arial" panose="020B0604020202020204" pitchFamily="34" charset="0"/>
                  <a:cs typeface="Arial" panose="020B0604020202020204" pitchFamily="34" charset="0"/>
                </a:rPr>
                <a:t>Usamos o software mais recente para calcular a colocação do centralizador, stand-off do revestimento, e torque e arraste para perfurações de longo alcance ou poços em desvio.</a:t>
              </a:r>
            </a:p>
            <a:p>
              <a:pPr marL="65088" marR="292100" algn="just">
                <a:lnSpc>
                  <a:spcPts val="1752"/>
                </a:lnSpc>
                <a:spcAft>
                  <a:spcPts val="6090"/>
                </a:spcAft>
              </a:pPr>
              <a:r>
                <a:rPr lang="pt-BR" sz="1200" dirty="0" smtClean="0">
                  <a:latin typeface="Arial" panose="020B0604020202020204" pitchFamily="34" charset="0"/>
                  <a:cs typeface="Arial" panose="020B0604020202020204" pitchFamily="34" charset="0"/>
                </a:rPr>
                <a:t>O CentraDesign calcula a colocação do centralizador, o stand-off do revestimento, o torque e arraste para perfurações de longo alcance ou poços em desvio. Ele decide a quantidade mínima de centralizadores e determina o posicionamento ótimo. O usuário pode combinar os modos "Specify spacing" (especificar espaçamento) e "Specify standoff" (especificar stand-off) para diferentes seções de revestimentos/liners tanto com centralizadores de mola em arco ou rígidos.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736271" y="3632640"/>
              <a:ext cx="3909472" cy="3578352"/>
            </a:xfrm>
            <a:prstGeom prst="rect">
              <a:avLst/>
            </a:prstGeom>
          </p:spPr>
          <p:txBody>
            <a:bodyPr lIns="0" tIns="0" rIns="0" bIns="0">
              <a:noAutofit/>
            </a:bodyPr>
            <a:lstStyle/>
            <a:p>
              <a:pPr marL="236538" indent="-103188">
                <a:lnSpc>
                  <a:spcPts val="1752"/>
                </a:lnSpc>
                <a:spcBef>
                  <a:spcPts val="6090"/>
                </a:spcBef>
                <a:buFont typeface="Arial" pitchFamily="34" charset="0"/>
                <a:buChar char="•"/>
              </a:pPr>
              <a:r>
                <a:rPr lang="pt-BR" sz="1200" dirty="0" smtClean="0">
                  <a:latin typeface="Arial" panose="020B0604020202020204" pitchFamily="34" charset="0"/>
                  <a:cs typeface="Arial" panose="020B0604020202020204" pitchFamily="34" charset="0"/>
                </a:rPr>
                <a:t>Visualização 3D do caminho do poço</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Flutuação do revestimento e otimização do comprimento da seção de ar.</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Cálculos de torque e arraste.</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Deflexão do revestimento e compressão do centralizador.</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Os mais recentes modelos de curvatura  de revestimento.</a:t>
              </a:r>
            </a:p>
            <a:p>
              <a:pPr marL="236538" marR="165100"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Espaçamento constante, stand-off  mínimo ou designs ótimos.</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Para cada tubo, o usuário pode especificar:</a:t>
              </a:r>
            </a:p>
            <a:p>
              <a:pPr marL="339725"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Sem centralizador.</a:t>
              </a:r>
            </a:p>
            <a:p>
              <a:pPr marL="339725"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com espaçamento constante.</a:t>
              </a:r>
            </a:p>
            <a:p>
              <a:pPr marL="339725"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Design com stand-off mínimo.</a:t>
              </a:r>
            </a:p>
            <a:p>
              <a:pPr marL="339725"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Posicionamento ideal</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Combinação de centralizadores de mola em arco e rígidos.</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Vasto banco de dados de tubulares e centralizadores incluído.</a:t>
              </a:r>
            </a:p>
            <a:p>
              <a:pPr marL="236538" indent="-103188">
                <a:lnSpc>
                  <a:spcPts val="1752"/>
                </a:lnSpc>
                <a:buFont typeface="Arial" pitchFamily="34" charset="0"/>
                <a:buChar char="•"/>
              </a:pPr>
              <a:r>
                <a:rPr lang="pt-BR" sz="1200" dirty="0" smtClean="0">
                  <a:latin typeface="Arial" panose="020B0604020202020204" pitchFamily="34" charset="0"/>
                  <a:cs typeface="Arial" panose="020B0604020202020204" pitchFamily="34" charset="0"/>
                </a:rPr>
                <a:t>Animação de manobras com arraste / torque</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65760" y="527304"/>
              <a:ext cx="4800600" cy="310896"/>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LANÇAMENTO DE NOVOS PRODUTOS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874776" y="3956304"/>
              <a:ext cx="5882284" cy="1456354"/>
            </a:xfrm>
            <a:prstGeom prst="rect">
              <a:avLst/>
            </a:prstGeom>
          </p:spPr>
          <p:txBody>
            <a:bodyPr lIns="0" tIns="0" rIns="0" bIns="0">
              <a:noAutofit/>
            </a:bodyPr>
            <a:lstStyle/>
            <a:p>
              <a:pPr marL="75184" indent="0" algn="just">
                <a:lnSpc>
                  <a:spcPts val="1752"/>
                </a:lnSpc>
                <a:spcBef>
                  <a:spcPts val="17640"/>
                </a:spcBef>
              </a:pPr>
              <a:r>
                <a:rPr lang="pt-BR" sz="1200" dirty="0" smtClean="0">
                  <a:latin typeface="Arial" panose="020B0604020202020204" pitchFamily="34" charset="0"/>
                  <a:cs typeface="Arial" panose="020B0604020202020204" pitchFamily="34" charset="0"/>
                </a:rPr>
                <a:t>Termo de responsabilidade:</a:t>
              </a:r>
            </a:p>
            <a:p>
              <a:pPr marL="75184" marR="266700" indent="0" algn="just">
                <a:lnSpc>
                  <a:spcPts val="1752"/>
                </a:lnSpc>
              </a:pPr>
              <a:r>
                <a:rPr lang="pt-BR" sz="1200" dirty="0" smtClean="0">
                  <a:latin typeface="Arial" panose="020B0604020202020204" pitchFamily="34" charset="0"/>
                  <a:cs typeface="Arial" panose="020B0604020202020204" pitchFamily="34" charset="0"/>
                </a:rPr>
                <a:t>As informações contidas nesta brochura incluindo, entre outras, fotos, desenhos, especificações e textos, podem ser alteradas sem aviso prévio. Alguns números podem-se basear em cálculos. Este documento é propriedade da Downhole Products Ltd. Copyright 2015. Ele não pode ser copiado nem reproduzido de maneira alguma sem permissão prévia.</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448" y="99104"/>
            <a:ext cx="7780338" cy="1006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6" name="Group 5"/>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374904" y="533400"/>
              <a:ext cx="3038856" cy="316992"/>
            </a:xfrm>
            <a:prstGeom prst="rect">
              <a:avLst/>
            </a:prstGeom>
          </p:spPr>
          <p:txBody>
            <a:bodyPr wrap="none" lIns="0" tIns="0" rIns="0" bIns="0">
              <a:noAutofit/>
            </a:bodyPr>
            <a:lstStyle/>
            <a:p>
              <a:pPr marL="88900">
                <a:spcAft>
                  <a:spcPts val="2940"/>
                </a:spcAft>
              </a:pPr>
              <a:r>
                <a:rPr lang="pt-BR" sz="2400" b="1" dirty="0" smtClean="0">
                  <a:solidFill>
                    <a:schemeClr val="bg1"/>
                  </a:solidFill>
                  <a:latin typeface="Times New Roman" panose="02020603050405020304" pitchFamily="18" charset="0"/>
                  <a:cs typeface="Times New Roman" panose="02020603050405020304" pitchFamily="18" charset="0"/>
                </a:rPr>
                <a:t>ESCRITÓRIOS GLOBAIS</a:t>
              </a:r>
              <a:endParaRPr lang="pt-BR" sz="2400" b="1" dirty="0">
                <a:solidFill>
                  <a:schemeClr val="bg1"/>
                </a:solidFill>
                <a:latin typeface="Times New Roman" panose="02020603050405020304" pitchFamily="18" charset="0"/>
                <a:cs typeface="Times New Roman" panose="02020603050405020304" pitchFamily="18" charset="0"/>
              </a:endParaRPr>
            </a:p>
          </p:txBody>
        </p:sp>
        <p:sp>
          <p:nvSpPr>
            <p:cNvPr id="4" name="Rectangle 3"/>
            <p:cNvSpPr/>
            <p:nvPr/>
          </p:nvSpPr>
          <p:spPr>
            <a:xfrm>
              <a:off x="731520" y="1207008"/>
              <a:ext cx="6260592" cy="874776"/>
            </a:xfrm>
            <a:prstGeom prst="rect">
              <a:avLst/>
            </a:prstGeom>
            <a:solidFill>
              <a:schemeClr val="bg1"/>
            </a:solidFill>
          </p:spPr>
          <p:txBody>
            <a:bodyPr lIns="0" tIns="0" rIns="0" bIns="0">
              <a:noAutofit/>
            </a:bodyPr>
            <a:lstStyle/>
            <a:p>
              <a:pPr marL="221996" marR="639572" indent="0" algn="just">
                <a:lnSpc>
                  <a:spcPts val="1752"/>
                </a:lnSpc>
                <a:spcAft>
                  <a:spcPts val="26880"/>
                </a:spcAft>
              </a:pPr>
              <a:r>
                <a:rPr lang="pt-BR" sz="1200" dirty="0" smtClean="0">
                  <a:latin typeface="Arial" panose="020B0604020202020204" pitchFamily="34" charset="0"/>
                  <a:cs typeface="Arial" panose="020B0604020202020204" pitchFamily="34" charset="0"/>
                </a:rPr>
                <a:t>A Downhole Products começou com um escritório no Reino Unido e, hoje, conta com várias instalações no mundo todo, desde escritórios até fábricas. Para obter informações completas de contato consulte o verso do guia de produtos.</a:t>
              </a:r>
              <a:endParaRPr lang="pt-BR" sz="1200" dirty="0">
                <a:latin typeface="Arial" panose="020B0604020202020204" pitchFamily="34" charset="0"/>
                <a:cs typeface="Arial" panose="020B0604020202020204" pitchFamily="34" charset="0"/>
              </a:endParaRPr>
            </a:p>
          </p:txBody>
        </p:sp>
        <p:sp>
          <p:nvSpPr>
            <p:cNvPr id="5" name="Rectangle 4"/>
            <p:cNvSpPr/>
            <p:nvPr/>
          </p:nvSpPr>
          <p:spPr>
            <a:xfrm>
              <a:off x="920496" y="6897624"/>
              <a:ext cx="2941320" cy="1164336"/>
            </a:xfrm>
            <a:prstGeom prst="rect">
              <a:avLst/>
            </a:prstGeom>
            <a:solidFill>
              <a:schemeClr val="bg1"/>
            </a:solidFill>
          </p:spPr>
          <p:txBody>
            <a:bodyPr lIns="0" tIns="0" rIns="0" bIns="0">
              <a:noAutofit/>
            </a:bodyPr>
            <a:lstStyle/>
            <a:p>
              <a:pPr indent="0" algn="just">
                <a:lnSpc>
                  <a:spcPts val="1752"/>
                </a:lnSpc>
                <a:spcBef>
                  <a:spcPts val="26880"/>
                </a:spcBef>
              </a:pPr>
              <a:r>
                <a:rPr lang="pt-BR" sz="1200" b="1" u="sng" dirty="0" smtClean="0">
                  <a:latin typeface="Arial" panose="020B0604020202020204" pitchFamily="34" charset="0"/>
                  <a:cs typeface="Arial" panose="020B0604020202020204" pitchFamily="34" charset="0"/>
                </a:rPr>
                <a:t>Escritórios Regionais</a:t>
              </a:r>
            </a:p>
            <a:p>
              <a:pPr indent="0" algn="just">
                <a:lnSpc>
                  <a:spcPts val="1752"/>
                </a:lnSpc>
              </a:pPr>
              <a:r>
                <a:rPr lang="pt-BR" sz="1100" dirty="0" smtClean="0">
                  <a:latin typeface="Arial" panose="020B0604020202020204" pitchFamily="34" charset="0"/>
                  <a:cs typeface="Arial" panose="020B0604020202020204" pitchFamily="34" charset="0"/>
                </a:rPr>
                <a:t>REINO UNIDO (SEDE) EUA </a:t>
              </a:r>
            </a:p>
            <a:p>
              <a:pPr indent="0" algn="just">
                <a:lnSpc>
                  <a:spcPts val="1752"/>
                </a:lnSpc>
              </a:pPr>
              <a:r>
                <a:rPr lang="pt-BR" sz="1100" dirty="0" smtClean="0">
                  <a:latin typeface="Arial" panose="020B0604020202020204" pitchFamily="34" charset="0"/>
                  <a:cs typeface="Arial" panose="020B0604020202020204" pitchFamily="34" charset="0"/>
                </a:rPr>
                <a:t>ORIENTE MÉDIO E ÁFRICA DO NORTE </a:t>
              </a:r>
            </a:p>
            <a:p>
              <a:pPr indent="0" algn="just">
                <a:lnSpc>
                  <a:spcPts val="1752"/>
                </a:lnSpc>
              </a:pPr>
              <a:r>
                <a:rPr lang="pt-BR" sz="1100" dirty="0" smtClean="0">
                  <a:latin typeface="Arial" panose="020B0604020202020204" pitchFamily="34" charset="0"/>
                  <a:cs typeface="Arial" panose="020B0604020202020204" pitchFamily="34" charset="0"/>
                </a:rPr>
                <a:t>ÁSIA-PACÍFICO</a:t>
              </a:r>
              <a:endParaRPr lang="pt-BR" sz="11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 name="Group 4"/>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4578095" y="1255776"/>
              <a:ext cx="2737105" cy="3212985"/>
            </a:xfrm>
            <a:prstGeom prst="rect">
              <a:avLst/>
            </a:prstGeom>
            <a:solidFill>
              <a:schemeClr val="bg1"/>
            </a:solidFill>
          </p:spPr>
          <p:txBody>
            <a:bodyPr lIns="0" tIns="0" rIns="0" bIns="0">
              <a:noAutofit/>
            </a:bodyPr>
            <a:lstStyle/>
            <a:p>
              <a:pPr marR="105156" indent="0">
                <a:lnSpc>
                  <a:spcPts val="1752"/>
                </a:lnSpc>
              </a:pPr>
              <a:r>
                <a:rPr lang="pt-BR" sz="1200" u="sng" dirty="0" smtClean="0">
                  <a:latin typeface="Arial" panose="020B0604020202020204" pitchFamily="34" charset="0"/>
                  <a:cs typeface="Arial" panose="020B0604020202020204" pitchFamily="34" charset="0"/>
                </a:rPr>
                <a:t>Escritórios Comerciais</a:t>
              </a:r>
              <a:r>
                <a:rPr lang="pt-BR" sz="1200" dirty="0" smtClean="0">
                  <a:latin typeface="Arial" panose="020B0604020202020204" pitchFamily="34" charset="0"/>
                  <a:cs typeface="Arial" panose="020B0604020202020204" pitchFamily="34" charset="0"/>
                </a:rPr>
                <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Kuala Lumpur, Malásia</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Cidade de Ho Chi Minh, Vietnã</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Jacarta, Indonésia</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Ilha Sacalina, Rússia</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Seria, Brunei</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Dubai, EAU</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Baku, Azerbaijão </a:t>
              </a:r>
            </a:p>
            <a:p>
              <a:pPr marR="105156" indent="0">
                <a:lnSpc>
                  <a:spcPts val="1752"/>
                </a:lnSpc>
              </a:pPr>
              <a:r>
                <a:rPr lang="pt-BR" sz="1200" dirty="0" smtClean="0">
                  <a:latin typeface="Arial" panose="020B0604020202020204" pitchFamily="34" charset="0"/>
                  <a:cs typeface="Arial" panose="020B0604020202020204" pitchFamily="34" charset="0"/>
                </a:rPr>
                <a:t>Pensilvânia, EUA </a:t>
              </a:r>
            </a:p>
            <a:p>
              <a:pPr marR="105156" indent="0">
                <a:lnSpc>
                  <a:spcPts val="1752"/>
                </a:lnSpc>
              </a:pPr>
              <a:r>
                <a:rPr lang="pt-BR" sz="1200" dirty="0" smtClean="0">
                  <a:latin typeface="Arial" panose="020B0604020202020204" pitchFamily="34" charset="0"/>
                  <a:cs typeface="Arial" panose="020B0604020202020204" pitchFamily="34" charset="0"/>
                </a:rPr>
                <a:t>Oklahoma, EUA</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Denver, EUA</a:t>
              </a:r>
              <a:br>
                <a:rPr lang="pt-BR" sz="1200" dirty="0" smtClean="0">
                  <a:latin typeface="Arial" panose="020B0604020202020204" pitchFamily="34" charset="0"/>
                  <a:cs typeface="Arial" panose="020B0604020202020204" pitchFamily="34" charset="0"/>
                </a:rPr>
              </a:br>
              <a:r>
                <a:rPr lang="pt-BR" sz="1200" dirty="0" smtClean="0">
                  <a:latin typeface="Arial" panose="020B0604020202020204" pitchFamily="34" charset="0"/>
                  <a:cs typeface="Arial" panose="020B0604020202020204" pitchFamily="34" charset="0"/>
                </a:rPr>
                <a:t>Texas, EUA </a:t>
              </a:r>
            </a:p>
            <a:p>
              <a:pPr marR="105156" indent="0">
                <a:lnSpc>
                  <a:spcPts val="1752"/>
                </a:lnSpc>
                <a:spcAft>
                  <a:spcPts val="14700"/>
                </a:spcAft>
              </a:pPr>
              <a:r>
                <a:rPr lang="pt-BR" sz="1200" dirty="0" smtClean="0">
                  <a:latin typeface="Arial" panose="020B0604020202020204" pitchFamily="34" charset="0"/>
                  <a:cs typeface="Arial" panose="020B0604020202020204" pitchFamily="34" charset="0"/>
                </a:rPr>
                <a:t>Neuquén, Argentina</a:t>
              </a:r>
              <a:endParaRPr lang="pt-BR" sz="1200" dirty="0">
                <a:latin typeface="Arial" panose="020B0604020202020204" pitchFamily="34" charset="0"/>
                <a:cs typeface="Arial" panose="020B0604020202020204" pitchFamily="34" charset="0"/>
              </a:endParaRPr>
            </a:p>
          </p:txBody>
        </p:sp>
        <p:sp>
          <p:nvSpPr>
            <p:cNvPr id="4" name="Rectangle 3"/>
            <p:cNvSpPr/>
            <p:nvPr/>
          </p:nvSpPr>
          <p:spPr>
            <a:xfrm>
              <a:off x="4562855" y="6906768"/>
              <a:ext cx="2012413" cy="1648968"/>
            </a:xfrm>
            <a:prstGeom prst="rect">
              <a:avLst/>
            </a:prstGeom>
            <a:solidFill>
              <a:schemeClr val="bg1"/>
            </a:solidFill>
          </p:spPr>
          <p:txBody>
            <a:bodyPr lIns="0" tIns="0" rIns="0" bIns="0">
              <a:noAutofit/>
            </a:bodyPr>
            <a:lstStyle/>
            <a:p>
              <a:pPr indent="0">
                <a:lnSpc>
                  <a:spcPts val="1752"/>
                </a:lnSpc>
                <a:spcBef>
                  <a:spcPts val="14700"/>
                </a:spcBef>
              </a:pPr>
              <a:r>
                <a:rPr lang="pt-BR" sz="1200" b="1" u="sng" dirty="0" smtClean="0">
                  <a:latin typeface="Arial" panose="020B0604020202020204" pitchFamily="34" charset="0"/>
                  <a:cs typeface="Arial" panose="020B0604020202020204" pitchFamily="34" charset="0"/>
                </a:rPr>
                <a:t>Unidades fabris</a:t>
              </a:r>
            </a:p>
            <a:p>
              <a:pPr indent="0">
                <a:lnSpc>
                  <a:spcPts val="1752"/>
                </a:lnSpc>
              </a:pPr>
              <a:r>
                <a:rPr lang="pt-BR" sz="1200" dirty="0" smtClean="0">
                  <a:latin typeface="Arial" panose="020B0604020202020204" pitchFamily="34" charset="0"/>
                  <a:cs typeface="Arial" panose="020B0604020202020204" pitchFamily="34" charset="0"/>
                </a:rPr>
                <a:t>Reino Unido</a:t>
              </a:r>
            </a:p>
            <a:p>
              <a:pPr indent="0">
                <a:lnSpc>
                  <a:spcPts val="1752"/>
                </a:lnSpc>
              </a:pPr>
              <a:r>
                <a:rPr lang="pt-BR" sz="1200" dirty="0" smtClean="0">
                  <a:latin typeface="Arial" panose="020B0604020202020204" pitchFamily="34" charset="0"/>
                  <a:cs typeface="Arial" panose="020B0604020202020204" pitchFamily="34" charset="0"/>
                </a:rPr>
                <a:t>EUA</a:t>
              </a:r>
            </a:p>
            <a:p>
              <a:pPr indent="0">
                <a:lnSpc>
                  <a:spcPts val="1752"/>
                </a:lnSpc>
              </a:pPr>
              <a:r>
                <a:rPr lang="pt-BR" sz="1200" dirty="0" smtClean="0">
                  <a:latin typeface="Arial" panose="020B0604020202020204" pitchFamily="34" charset="0"/>
                  <a:cs typeface="Arial" panose="020B0604020202020204" pitchFamily="34" charset="0"/>
                </a:rPr>
                <a:t>Arábia Saudita </a:t>
              </a:r>
            </a:p>
            <a:p>
              <a:pPr indent="0">
                <a:lnSpc>
                  <a:spcPts val="1752"/>
                </a:lnSpc>
              </a:pPr>
              <a:r>
                <a:rPr lang="pt-BR" sz="1200" dirty="0" smtClean="0">
                  <a:latin typeface="Arial" panose="020B0604020202020204" pitchFamily="34" charset="0"/>
                  <a:cs typeface="Arial" panose="020B0604020202020204" pitchFamily="34" charset="0"/>
                </a:rPr>
                <a:t>Malásia Indonésia </a:t>
              </a:r>
            </a:p>
            <a:p>
              <a:pPr indent="0">
                <a:lnSpc>
                  <a:spcPts val="1752"/>
                </a:lnSpc>
              </a:pPr>
              <a:r>
                <a:rPr lang="pt-BR" sz="1200" dirty="0" smtClean="0">
                  <a:latin typeface="Arial" panose="020B0604020202020204" pitchFamily="34" charset="0"/>
                  <a:cs typeface="Arial" panose="020B0604020202020204" pitchFamily="34" charset="0"/>
                </a:rPr>
                <a:t>China</a:t>
              </a:r>
              <a:endParaRPr lang="pt-BR" sz="1200" dirty="0">
                <a:latin typeface="Arial" panose="020B0604020202020204" pitchFamily="34" charset="0"/>
                <a:cs typeface="Arial" panose="020B0604020202020204" pitchFamily="34" charset="0"/>
              </a:endParaRPr>
            </a:p>
          </p:txBody>
        </p:sp>
      </p:gr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378696" cy="11241024"/>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3"/>
          <p:cNvGrpSpPr/>
          <p:nvPr/>
        </p:nvGrpSpPr>
        <p:grpSpPr>
          <a:xfrm>
            <a:off x="0" y="0"/>
            <a:ext cx="7772400" cy="10058400"/>
            <a:chOff x="0" y="0"/>
            <a:chExt cx="7772400" cy="1005840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7772400" cy="10058400"/>
            </a:xfrm>
            <a:prstGeom prst="rect">
              <a:avLst/>
            </a:prstGeom>
          </p:spPr>
        </p:pic>
        <p:sp>
          <p:nvSpPr>
            <p:cNvPr id="3" name="Rectangle 2"/>
            <p:cNvSpPr/>
            <p:nvPr/>
          </p:nvSpPr>
          <p:spPr>
            <a:xfrm>
              <a:off x="1950731" y="3870960"/>
              <a:ext cx="3181707" cy="283464"/>
            </a:xfrm>
            <a:prstGeom prst="rect">
              <a:avLst/>
            </a:prstGeom>
          </p:spPr>
          <p:txBody>
            <a:bodyPr wrap="none" lIns="0" tIns="0" rIns="0" bIns="0">
              <a:noAutofit/>
            </a:bodyPr>
            <a:lstStyle/>
            <a:p>
              <a:pPr indent="0"/>
              <a:r>
                <a:rPr lang="pt-BR" sz="2000" dirty="0" smtClean="0">
                  <a:solidFill>
                    <a:schemeClr val="bg1"/>
                  </a:solidFill>
                  <a:latin typeface="Arial Narrow"/>
                </a:rPr>
                <a:t>ALARGADOR E SAPATAS-GUIAS</a:t>
              </a:r>
              <a:endParaRPr lang="pt-BR" sz="2000" dirty="0">
                <a:solidFill>
                  <a:schemeClr val="bg1"/>
                </a:solidFill>
                <a:latin typeface="Arial Narrow"/>
              </a:endParaRPr>
            </a:p>
          </p:txBody>
        </p:sp>
      </p:grpSp>
    </p:spTree>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6679</Words>
  <Application>Microsoft Office PowerPoint</Application>
  <PresentationFormat>Custom</PresentationFormat>
  <Paragraphs>531</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Universe  Technical Translation</dc:creator>
  <dc:description>43724-Varel International_DHP Product Information Guide_PT_Final.pptx, tr.ES ed.FD, 1/20/2016</dc:description>
  <cp:lastModifiedBy>Libby Delacueva</cp:lastModifiedBy>
  <cp:revision>67</cp:revision>
  <dcterms:modified xsi:type="dcterms:W3CDTF">2016-01-20T23:10:50Z</dcterms:modified>
</cp:coreProperties>
</file>